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0" r:id="rId6"/>
    <p:sldId id="265" r:id="rId7"/>
    <p:sldId id="266" r:id="rId8"/>
    <p:sldId id="268" r:id="rId9"/>
    <p:sldId id="259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EB31-C1B1-40DC-ADE4-8D6A4A31890A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A577-8309-4AB1-9579-C31C40BD2F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82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*Taskforce including CIPD, CBI, Business in the Community, the Gatsby Foundation, the Careers &amp; Enterprise Company, NCS  and the EY Foundation,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A577-8309-4AB1-9579-C31C40BD2F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26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E12C-27CE-41E1-BA32-FCC51B25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F86B1-6064-48D8-A374-E5CCA680E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D74B5-F30E-4541-94F2-235714A5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F59D-BCEC-4497-B759-8D3DDCBB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CE0C-06A0-42D6-A3FA-75DE9F45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792A-99AB-4630-A58E-56C3E2FF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B579E-F5DD-46BC-96F0-9570F7D95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27DE-6CE3-422F-89FF-3C02C906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3FF4-D9D7-4DCA-943F-3243D153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AF2B-7000-4156-9136-62830AD0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26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A39B1-6463-4A07-A0DA-91EB68831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78FAA-161C-4DAF-A418-2FDA41AA8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CAE52-4718-42FC-B8FD-786E44F3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A5F0-9072-4612-B7DC-ED8D330F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E29C-0E83-4FFB-8DE0-97A73B1A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F1F7-69EF-4A62-A44D-E591CE7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88CD-3C3F-43B0-A2A2-23FC45F6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43FE-DA39-407A-82B3-847484ED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C014-0D91-4EDC-99AB-74BACD30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43334-1B0E-45C7-A009-C2D9A3A7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0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DE2C-C8A7-475F-ADC5-2AC16C43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BA23-CBE6-4AFB-9337-128747393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1F45-8991-4173-87B3-2F3B063A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458A-1727-4F11-B28D-9C77797E7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61E8-AE5D-4270-BBB1-946A4142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6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2E8B-D3EA-4792-BDC2-221CE1F1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BABD-EC7E-465C-81D7-620591217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17592-56AC-4AD6-9DFF-24FEDA7E2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963B1-BDCF-48FA-B474-713EC3E4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3E392-4C62-4CF2-A488-55EB95A5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37C49-D36D-4B5A-B288-726BE85F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9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60AF-E804-4091-85E0-0E62D2FD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2887D-C25A-4551-A602-8F528E30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B63B0-2713-450A-9A96-EEFC16F8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51930-F502-4224-B91C-56C67CF5A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8B70-E211-41AD-AEB3-1CCD6C97E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9E606-E6AE-4959-8B62-40952AF7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AA13B-BAC6-44CD-AE69-A8DD9D70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1B7D6-1B46-449F-8BB6-8A3401A5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0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6BEC-D446-4476-8979-29E5B52D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E5A54-05FA-4A90-92D1-DAB6B3A8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F7782-E0F7-4B54-A0E2-A3E69AFB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07C86-8EC9-4705-9165-AD54F72C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B28C8-B16F-4CDC-91BF-C95D1401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E54B4-5D7B-4298-8D7C-20D95CD5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36090-D39D-49A7-83B5-0E7343EC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00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24DD-66A7-4FB2-929D-487D5265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8C816-E0BD-4375-AAD6-5D9B4865D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5760-8A42-4A45-B9FC-4A070F25C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9D8E-E58E-49B9-A9EE-22A03715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D4082-0EFD-4D29-AD39-A52E8161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3D51C-6BE4-44D4-B1F2-1EB0D17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52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44B5-A755-4523-9758-FC56066E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F47A1-62E5-4352-8C3D-9F04EEC8E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4F82B-35EB-481F-A02E-36F48149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85D01-97F9-4D7B-81B0-9412ADE7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9FB05-FF03-49D4-9699-AFAF7BCD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72E81-2BF4-4344-88E1-4733E72E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0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9E012-0390-4927-B280-0072DA48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C52B-32D2-4CF2-87E3-EA09D427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FE40-A69E-42FD-8E87-CCB6598EB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2D3B-C049-4D2C-8458-A5437E89A708}" type="datetimeFigureOut">
              <a:rPr lang="en-GB" smtClean="0"/>
              <a:t>03/08/2021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C29C-FD3E-41E2-A5FE-E4A867B3C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3607-ACBE-492C-9092-3C0067477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1545-08A8-4815-8BF3-1E1A72DF7C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65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2BEE5-5DB1-46A9-818A-351F6228DBCD}"/>
              </a:ext>
            </a:extLst>
          </p:cNvPr>
          <p:cNvSpPr txBox="1"/>
          <p:nvPr/>
        </p:nvSpPr>
        <p:spPr>
          <a:xfrm>
            <a:off x="532766" y="765840"/>
            <a:ext cx="107822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/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Essential Skills and Attributes</a:t>
            </a:r>
          </a:p>
          <a:p>
            <a:pPr lvl="7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657600" lvl="7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What are they?</a:t>
            </a:r>
          </a:p>
          <a:p>
            <a:pPr lvl="7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657600" lvl="7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Why are they important to me?</a:t>
            </a:r>
          </a:p>
          <a:p>
            <a:pPr lvl="7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657600" lvl="7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How can I develop them?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r"/>
            <a:r>
              <a:rPr lang="en-GB" sz="2400" b="1" dirty="0"/>
              <a:t>July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8204DF-8405-49F9-8EAF-06C00BBC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" y="335280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E3282-1A73-4144-92BE-7A75D90A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" y="4765450"/>
            <a:ext cx="9997439" cy="13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2CC29-622D-4B4B-AB8A-0E9DAA776DE0}"/>
              </a:ext>
            </a:extLst>
          </p:cNvPr>
          <p:cNvSpPr txBox="1"/>
          <p:nvPr/>
        </p:nvSpPr>
        <p:spPr>
          <a:xfrm>
            <a:off x="1009650" y="6131150"/>
            <a:ext cx="999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Developing Essential Skills and Attributes through Family and Adult Learning</a:t>
            </a:r>
          </a:p>
        </p:txBody>
      </p:sp>
    </p:spTree>
    <p:extLst>
      <p:ext uri="{BB962C8B-B14F-4D97-AF65-F5344CB8AC3E}">
        <p14:creationId xmlns:p14="http://schemas.microsoft.com/office/powerpoint/2010/main" val="152933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4AC3-710E-4E74-ACCB-DFAA9F4362BB}"/>
              </a:ext>
            </a:extLst>
          </p:cNvPr>
          <p:cNvSpPr txBox="1"/>
          <p:nvPr/>
        </p:nvSpPr>
        <p:spPr>
          <a:xfrm>
            <a:off x="452063" y="410966"/>
            <a:ext cx="11363218" cy="581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F1F102-27E3-4129-A06D-8A2BB7A3B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64954"/>
              </p:ext>
            </p:extLst>
          </p:nvPr>
        </p:nvGraphicFramePr>
        <p:xfrm>
          <a:off x="376719" y="513708"/>
          <a:ext cx="11363217" cy="5648220"/>
        </p:xfrm>
        <a:graphic>
          <a:graphicData uri="http://schemas.openxmlformats.org/drawingml/2006/table">
            <a:tbl>
              <a:tblPr firstRow="1" firstCol="1" bandRow="1"/>
              <a:tblGrid>
                <a:gridCol w="1531651">
                  <a:extLst>
                    <a:ext uri="{9D8B030D-6E8A-4147-A177-3AD203B41FA5}">
                      <a16:colId xmlns:a16="http://schemas.microsoft.com/office/drawing/2014/main" val="4099343053"/>
                    </a:ext>
                  </a:extLst>
                </a:gridCol>
                <a:gridCol w="4915783">
                  <a:extLst>
                    <a:ext uri="{9D8B030D-6E8A-4147-A177-3AD203B41FA5}">
                      <a16:colId xmlns:a16="http://schemas.microsoft.com/office/drawing/2014/main" val="1544491596"/>
                    </a:ext>
                  </a:extLst>
                </a:gridCol>
                <a:gridCol w="4915783">
                  <a:extLst>
                    <a:ext uri="{9D8B030D-6E8A-4147-A177-3AD203B41FA5}">
                      <a16:colId xmlns:a16="http://schemas.microsoft.com/office/drawing/2014/main" val="3576502048"/>
                    </a:ext>
                  </a:extLst>
                </a:gridCol>
              </a:tblGrid>
              <a:tr h="4601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Essential Transferrable Skills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16077"/>
                  </a:ext>
                </a:extLst>
              </a:tr>
              <a:tr h="460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Themes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Skills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Examples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35230"/>
                  </a:ext>
                </a:extLst>
              </a:tr>
              <a:tr h="4601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8264"/>
                  </a:ext>
                </a:extLst>
              </a:tr>
              <a:tr h="4601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04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 and evaluate other perspectives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6961"/>
                  </a:ext>
                </a:extLst>
              </a:tr>
              <a:tr h="4982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 clearly in a discussion. Present info to a group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53698"/>
                  </a:ext>
                </a:extLst>
              </a:tr>
              <a:tr h="6234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Creative Problem Solving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solving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tasks. Explore problems and solutions. Implement plans/ actions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43731"/>
                  </a:ext>
                </a:extLst>
              </a:tr>
              <a:tr h="479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creative and innovative ideas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78539"/>
                  </a:ext>
                </a:extLst>
              </a:tr>
              <a:tr h="6234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Interpersonal skills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D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 others to contribute effectively to shared goal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36793"/>
                  </a:ext>
                </a:extLst>
              </a:tr>
              <a:tr h="479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Teamwork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D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part in an activity involving shared goals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69062"/>
                  </a:ext>
                </a:extLst>
              </a:tr>
              <a:tr h="6234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 Management Skills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Staying Positive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trying and look for opportunities when things go wrong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292146"/>
                  </a:ext>
                </a:extLst>
              </a:tr>
              <a:tr h="479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Aiming High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goals and stick at achieving them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3561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898335D-6FB8-4877-9A5E-E36D1371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641" y="20156"/>
            <a:ext cx="1538071" cy="10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8F32A1-7414-441A-8ECA-4FE4E192B94E}"/>
              </a:ext>
            </a:extLst>
          </p:cNvPr>
          <p:cNvSpPr txBox="1"/>
          <p:nvPr/>
        </p:nvSpPr>
        <p:spPr>
          <a:xfrm>
            <a:off x="2080516" y="4343788"/>
            <a:ext cx="910290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 final word …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rgbClr val="C00000"/>
                </a:solidFill>
              </a:rPr>
              <a:t>“..... we focus on hiring people with essential transferable skills – team players who can pitch in and help others in all sorts of situations. It’s important never to underestimate the power of versatility.” Richard Branson  (2021)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4C1710-F4AF-4DD0-A602-9D6F7E54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9" y="125251"/>
            <a:ext cx="2267268" cy="15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24B095-9BD0-4515-8968-BA6E94FEA313}"/>
              </a:ext>
            </a:extLst>
          </p:cNvPr>
          <p:cNvSpPr/>
          <p:nvPr/>
        </p:nvSpPr>
        <p:spPr>
          <a:xfrm>
            <a:off x="3161016" y="9137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Essential Skills and Attributes</a:t>
            </a:r>
          </a:p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You now know more about: </a:t>
            </a:r>
          </a:p>
          <a:p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What they are</a:t>
            </a:r>
          </a:p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Why they are important </a:t>
            </a:r>
          </a:p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How you can develop them on your course</a:t>
            </a:r>
          </a:p>
        </p:txBody>
      </p:sp>
    </p:spTree>
    <p:extLst>
      <p:ext uri="{BB962C8B-B14F-4D97-AF65-F5344CB8AC3E}">
        <p14:creationId xmlns:p14="http://schemas.microsoft.com/office/powerpoint/2010/main" val="160928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F6A58-2FD2-4199-BB0C-8B6622E51BBD}"/>
              </a:ext>
            </a:extLst>
          </p:cNvPr>
          <p:cNvSpPr txBox="1"/>
          <p:nvPr/>
        </p:nvSpPr>
        <p:spPr>
          <a:xfrm>
            <a:off x="743268" y="1101388"/>
            <a:ext cx="1092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What are Skills?</a:t>
            </a:r>
          </a:p>
          <a:p>
            <a:pPr algn="ctr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 skill is the ability to perform an action.  </a:t>
            </a:r>
          </a:p>
          <a:p>
            <a:pPr algn="ctr"/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There are lots of different words for skills and approaches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Employability Skills</a:t>
            </a:r>
            <a:r>
              <a:rPr lang="en-GB" sz="2000" b="1" dirty="0"/>
              <a:t>	Key Skills                    Enterprise Skills            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Life Skills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>
                <a:solidFill>
                  <a:srgbClr val="7030A0"/>
                </a:solidFill>
              </a:rPr>
              <a:t>Foundation Skills	</a:t>
            </a:r>
            <a:r>
              <a:rPr lang="en-GB" sz="2000" b="1" dirty="0"/>
              <a:t>	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21</a:t>
            </a:r>
            <a:r>
              <a:rPr lang="en-GB" sz="2000" b="1" baseline="30000" dirty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Century Skills</a:t>
            </a:r>
            <a:r>
              <a:rPr lang="en-GB" sz="2000" b="1" dirty="0"/>
              <a:t>	Basic Skills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>
                <a:solidFill>
                  <a:srgbClr val="0070C0"/>
                </a:solidFill>
              </a:rPr>
              <a:t>Transferrable Skills           Soft Skills               Core Skills </a:t>
            </a:r>
          </a:p>
          <a:p>
            <a:pPr lvl="8" fontAlgn="base"/>
            <a:endParaRPr lang="en-GB" sz="2000" b="1" dirty="0">
              <a:solidFill>
                <a:srgbClr val="0070C0"/>
              </a:solidFill>
            </a:endParaRPr>
          </a:p>
          <a:p>
            <a:pPr algn="ctr"/>
            <a:r>
              <a:rPr lang="en-GB" sz="2800" b="1" dirty="0"/>
              <a:t>but they can be categorised into three main types………..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9A8163-4224-41D3-83A0-422CCA42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1308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9AA2D-D019-4950-AFB6-75079BDAA8A8}"/>
              </a:ext>
            </a:extLst>
          </p:cNvPr>
          <p:cNvSpPr txBox="1"/>
          <p:nvPr/>
        </p:nvSpPr>
        <p:spPr>
          <a:xfrm>
            <a:off x="1183639" y="640997"/>
            <a:ext cx="982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GB" sz="2000" b="1" dirty="0"/>
          </a:p>
          <a:p>
            <a:pPr algn="ctr" fontAlgn="base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Basic Skills: </a:t>
            </a:r>
          </a:p>
          <a:p>
            <a:pPr algn="ctr" fontAlgn="base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literacy and numeracy, and basic digital skills</a:t>
            </a:r>
            <a:r>
              <a:rPr lang="en-GB" sz="2000" dirty="0"/>
              <a:t>.</a:t>
            </a:r>
          </a:p>
          <a:p>
            <a:pPr fontAlgn="base"/>
            <a:r>
              <a:rPr lang="en-GB" sz="20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DAC00-ABAB-4787-9503-497CE59075BB}"/>
              </a:ext>
            </a:extLst>
          </p:cNvPr>
          <p:cNvSpPr txBox="1"/>
          <p:nvPr/>
        </p:nvSpPr>
        <p:spPr>
          <a:xfrm>
            <a:off x="2499995" y="2163288"/>
            <a:ext cx="76866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Vocational /Technical Skills:  </a:t>
            </a:r>
          </a:p>
          <a:p>
            <a:pPr algn="ctr" fontAlgn="base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Specific to a particular sector or role and are not easily transferred beyond the sector or role  e.g. bricklaying, data analysis.</a:t>
            </a:r>
          </a:p>
          <a:p>
            <a:pPr fontAlgn="base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FBB3B-59E6-490B-AB98-3EA74A661FDC}"/>
              </a:ext>
            </a:extLst>
          </p:cNvPr>
          <p:cNvSpPr txBox="1"/>
          <p:nvPr/>
        </p:nvSpPr>
        <p:spPr>
          <a:xfrm>
            <a:off x="1888013" y="3517505"/>
            <a:ext cx="85582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Essential Skills: </a:t>
            </a:r>
          </a:p>
          <a:p>
            <a:pPr algn="just" fontAlgn="base"/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Highly transferable skills that everyone needs in everyday life and to do any job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Can be applied to a wide range of different situations at work and in life i.e. portable</a:t>
            </a:r>
          </a:p>
          <a:p>
            <a:pPr fontAlgn="base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base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12F84-4972-4B3E-BA26-1F7C5B61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" y="5342763"/>
            <a:ext cx="9997439" cy="13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C2FD91A-48B1-4A60-90EB-0A02F056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17484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43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759A2-0F14-4427-B7AF-B16E992C8FAE}"/>
              </a:ext>
            </a:extLst>
          </p:cNvPr>
          <p:cNvSpPr txBox="1"/>
          <p:nvPr/>
        </p:nvSpPr>
        <p:spPr>
          <a:xfrm>
            <a:off x="441789" y="229378"/>
            <a:ext cx="111624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Essential Transferrable Skills 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	      Everyone needs them to succeed - whatever their path in life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i="1" dirty="0"/>
          </a:p>
          <a:p>
            <a:pPr algn="ctr"/>
            <a:r>
              <a:rPr lang="en-GB" sz="2000" b="1" dirty="0"/>
              <a:t>         </a:t>
            </a:r>
            <a:r>
              <a:rPr lang="en-GB" b="1" dirty="0"/>
              <a:t>The Skills Builder Partnership* - have broken them down into eight critical areas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AC684-87B3-43D6-B9A3-D6FC335B5647}"/>
              </a:ext>
            </a:extLst>
          </p:cNvPr>
          <p:cNvPicPr/>
          <p:nvPr/>
        </p:nvPicPr>
        <p:blipFill rotWithShape="1">
          <a:blip r:embed="rId3"/>
          <a:srcRect l="9749" t="15528" r="11182" b="5591"/>
          <a:stretch/>
        </p:blipFill>
        <p:spPr bwMode="auto">
          <a:xfrm>
            <a:off x="2778798" y="2404153"/>
            <a:ext cx="6868408" cy="36792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216506F-7B09-444B-93D9-42AAFF77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7" y="106809"/>
            <a:ext cx="2481499" cy="17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CC7349-0CF5-429E-91FB-F448CE9A22F9}"/>
              </a:ext>
            </a:extLst>
          </p:cNvPr>
          <p:cNvSpPr txBox="1"/>
          <p:nvPr/>
        </p:nvSpPr>
        <p:spPr>
          <a:xfrm>
            <a:off x="441789" y="6259290"/>
            <a:ext cx="1152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These are also what employers regard as the most important skills when recruiting their staff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671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03B76CEC-EE0D-417F-81EE-BE1A3ED4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8806" cy="10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85DF16-6022-44A0-A6CB-D0D78847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36" y="885031"/>
            <a:ext cx="11404315" cy="63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C3DA2-BC76-4B24-96F5-2806D5D291ED}"/>
              </a:ext>
            </a:extLst>
          </p:cNvPr>
          <p:cNvSpPr txBox="1"/>
          <p:nvPr/>
        </p:nvSpPr>
        <p:spPr>
          <a:xfrm>
            <a:off x="472610" y="1006951"/>
            <a:ext cx="112604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       </a:t>
            </a:r>
            <a:r>
              <a:rPr lang="en-GB" sz="2800" b="1" dirty="0">
                <a:solidFill>
                  <a:srgbClr val="002060"/>
                </a:solidFill>
              </a:rPr>
              <a:t>What are attributes?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		</a:t>
            </a:r>
            <a:r>
              <a:rPr lang="en-GB" sz="2000" dirty="0">
                <a:solidFill>
                  <a:srgbClr val="002060"/>
                </a:solidFill>
              </a:rPr>
              <a:t>Attributes are qualities that you have naturally.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		They are part of your character and shape your behaviour  e.g. adaptability, honesty.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		A skill can be taught but your attributes cannot, but you can definitely develop them.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				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The four key attributes most valued in our area are:-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Confidence </a:t>
            </a:r>
            <a:r>
              <a:rPr lang="en-GB" sz="2400" dirty="0">
                <a:solidFill>
                  <a:srgbClr val="002060"/>
                </a:solidFill>
              </a:rPr>
              <a:t>	  </a:t>
            </a:r>
            <a:r>
              <a:rPr lang="en-GB" sz="2800" b="1" dirty="0">
                <a:solidFill>
                  <a:srgbClr val="002060"/>
                </a:solidFill>
              </a:rPr>
              <a:t>Tolerance   </a:t>
            </a:r>
            <a:r>
              <a:rPr lang="en-GB" sz="2400" dirty="0">
                <a:solidFill>
                  <a:srgbClr val="002060"/>
                </a:solidFill>
              </a:rPr>
              <a:t>	</a:t>
            </a:r>
            <a:r>
              <a:rPr lang="en-GB" sz="2800" b="1" dirty="0">
                <a:solidFill>
                  <a:srgbClr val="002060"/>
                </a:solidFill>
              </a:rPr>
              <a:t>Independence </a:t>
            </a:r>
            <a:r>
              <a:rPr lang="en-GB" sz="2400" b="1" dirty="0">
                <a:solidFill>
                  <a:srgbClr val="002060"/>
                </a:solidFill>
              </a:rPr>
              <a:t>  </a:t>
            </a:r>
            <a:r>
              <a:rPr lang="en-GB" sz="2800" b="1" dirty="0">
                <a:solidFill>
                  <a:srgbClr val="002060"/>
                </a:solidFill>
              </a:rPr>
              <a:t>Resilience</a:t>
            </a:r>
          </a:p>
          <a:p>
            <a:r>
              <a:rPr lang="en-GB" dirty="0"/>
              <a:t>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4CADC2A-D378-44E5-9F27-628CF479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" y="121920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95085-57E6-47C5-AB06-71D6BDDE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77964"/>
            <a:ext cx="8953500" cy="12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E05EA-9308-466B-875D-ADCD3672C6EC}"/>
              </a:ext>
            </a:extLst>
          </p:cNvPr>
          <p:cNvSpPr txBox="1"/>
          <p:nvPr/>
        </p:nvSpPr>
        <p:spPr>
          <a:xfrm>
            <a:off x="339044" y="1479468"/>
            <a:ext cx="115139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			- </a:t>
            </a:r>
            <a:r>
              <a:rPr lang="en-GB" sz="2000" dirty="0">
                <a:solidFill>
                  <a:srgbClr val="002060"/>
                </a:solidFill>
              </a:rPr>
              <a:t>being certain of your abilities or having trust in people, plans, or the future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	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			- </a:t>
            </a:r>
            <a:r>
              <a:rPr lang="en-GB" sz="2000" dirty="0">
                <a:solidFill>
                  <a:srgbClr val="002060"/>
                </a:solidFill>
              </a:rPr>
              <a:t>willingness to accept behaviour and beliefs that are different from your</a:t>
            </a:r>
          </a:p>
          <a:p>
            <a:r>
              <a:rPr lang="en-GB" sz="2000" dirty="0">
                <a:solidFill>
                  <a:srgbClr val="002060"/>
                </a:solidFill>
              </a:rPr>
              <a:t>			  own, although you might not agree with or approve of them</a:t>
            </a:r>
          </a:p>
          <a:p>
            <a:endParaRPr lang="en-GB" sz="2000" dirty="0"/>
          </a:p>
          <a:p>
            <a:r>
              <a:rPr lang="en-GB" dirty="0">
                <a:solidFill>
                  <a:srgbClr val="002060"/>
                </a:solidFill>
              </a:rPr>
              <a:t>	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			-</a:t>
            </a:r>
            <a:r>
              <a:rPr lang="en-GB" sz="2000" dirty="0">
                <a:solidFill>
                  <a:srgbClr val="002060"/>
                </a:solidFill>
              </a:rPr>
              <a:t> being able to do things for yourself and make your own decisions,</a:t>
            </a:r>
          </a:p>
          <a:p>
            <a:r>
              <a:rPr lang="en-GB" sz="2000" dirty="0">
                <a:solidFill>
                  <a:srgbClr val="002060"/>
                </a:solidFill>
              </a:rPr>
              <a:t>			  without help or influence from other people</a:t>
            </a:r>
          </a:p>
          <a:p>
            <a:endParaRPr lang="en-GB" sz="2000" dirty="0"/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			- </a:t>
            </a:r>
            <a:r>
              <a:rPr lang="en-GB" sz="2000" dirty="0">
                <a:solidFill>
                  <a:srgbClr val="002060"/>
                </a:solidFill>
              </a:rPr>
              <a:t>being able to recover quickly from difficulties </a:t>
            </a:r>
            <a:r>
              <a:rPr lang="en-GB" sz="2000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52C726-4335-4681-B7A6-6CDCD6D4FA0E}"/>
              </a:ext>
            </a:extLst>
          </p:cNvPr>
          <p:cNvSpPr/>
          <p:nvPr/>
        </p:nvSpPr>
        <p:spPr>
          <a:xfrm>
            <a:off x="339045" y="3426306"/>
            <a:ext cx="2339083" cy="9041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Independence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ECF2F3-6450-416A-9739-D17044A68DCB}"/>
              </a:ext>
            </a:extLst>
          </p:cNvPr>
          <p:cNvSpPr/>
          <p:nvPr/>
        </p:nvSpPr>
        <p:spPr>
          <a:xfrm>
            <a:off x="339044" y="4579735"/>
            <a:ext cx="2339083" cy="9041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Resilience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00A070-F12C-4EB5-B2AE-87D97A20A379}"/>
              </a:ext>
            </a:extLst>
          </p:cNvPr>
          <p:cNvSpPr/>
          <p:nvPr/>
        </p:nvSpPr>
        <p:spPr>
          <a:xfrm>
            <a:off x="339046" y="2325024"/>
            <a:ext cx="2339083" cy="904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Tolerance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81B22C-B576-43CE-AE8C-5C7DC6BD340E}"/>
              </a:ext>
            </a:extLst>
          </p:cNvPr>
          <p:cNvSpPr/>
          <p:nvPr/>
        </p:nvSpPr>
        <p:spPr>
          <a:xfrm>
            <a:off x="339046" y="1171595"/>
            <a:ext cx="2339083" cy="904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Confidence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9234B9D-3066-4BB6-9F24-2C070B56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14" y="4935215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71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FAF0A-98A9-40ED-B0CF-34A0AAEF1F20}"/>
              </a:ext>
            </a:extLst>
          </p:cNvPr>
          <p:cNvSpPr txBox="1"/>
          <p:nvPr/>
        </p:nvSpPr>
        <p:spPr>
          <a:xfrm>
            <a:off x="1190846" y="523875"/>
            <a:ext cx="10621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Essential skills and attributes - Why Important?</a:t>
            </a:r>
          </a:p>
          <a:p>
            <a:r>
              <a:rPr lang="en-GB" sz="2000" dirty="0"/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 Essential Skills are valuable for any job, no matter the sector</a:t>
            </a:r>
          </a:p>
          <a:p>
            <a:pPr lvl="1"/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 Lack of experience isn’t always a barrier to getting a job </a:t>
            </a:r>
          </a:p>
          <a:p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 Employers look for potential i.e. people who can demonstrate a good set of</a:t>
            </a:r>
            <a:r>
              <a:rPr lang="en-GB" sz="2000" b="1" dirty="0"/>
              <a:t> </a:t>
            </a:r>
            <a:r>
              <a:rPr lang="en-GB" sz="2000" dirty="0"/>
              <a:t>transferable skills</a:t>
            </a:r>
          </a:p>
          <a:p>
            <a:r>
              <a:rPr lang="en-GB" sz="2000" b="1" dirty="0"/>
              <a:t> 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  You can show your potential in an interview by demonstrating your essential skills</a:t>
            </a:r>
          </a:p>
          <a:p>
            <a:endParaRPr lang="en-GB" sz="2000" dirty="0"/>
          </a:p>
          <a:p>
            <a:pPr algn="ctr"/>
            <a:r>
              <a:rPr lang="en-GB" sz="2000" b="1" dirty="0"/>
              <a:t>Your mix of skills helps you to show your flexibility and stand out from the crowd </a:t>
            </a:r>
          </a:p>
          <a:p>
            <a:endParaRPr lang="en-GB" sz="2000" dirty="0"/>
          </a:p>
          <a:p>
            <a:pPr algn="ctr"/>
            <a:r>
              <a:rPr lang="en-GB" dirty="0"/>
              <a:t>You already have these skills – you’ve developed them to some extent throughout your life, at school, at home and in your social life, as well as through any experience in the workplace.</a:t>
            </a:r>
          </a:p>
          <a:p>
            <a:endParaRPr lang="en-GB" sz="2000" dirty="0"/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E96DB-3047-4D28-9240-CAD4F500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4908"/>
            <a:ext cx="8953500" cy="12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5898E2C-3275-4009-8B4A-6C7369FD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268" cy="157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178E4-6730-4712-A550-30E9B5EB0233}"/>
              </a:ext>
            </a:extLst>
          </p:cNvPr>
          <p:cNvSpPr txBox="1"/>
          <p:nvPr/>
        </p:nvSpPr>
        <p:spPr>
          <a:xfrm>
            <a:off x="552893" y="1152525"/>
            <a:ext cx="10909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How you can develop your skills and attributes</a:t>
            </a:r>
          </a:p>
          <a:p>
            <a:endParaRPr lang="en-GB" dirty="0"/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You will be developing them even more on your course, together with your course skills.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This won’t create any extra work other than identifying when you are working on them.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Your tutor will  guide you, starting with a short self assessment to help you monitor your progress.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You will be pleasantly surprised, following your course you’ll discover that you have more skills than you think!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6A1B3-7C11-4DE0-B160-3085231E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" y="4765450"/>
            <a:ext cx="9997439" cy="13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A242BFD-9648-48FC-9D04-11635026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" y="9826"/>
            <a:ext cx="25447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67BC4-55ED-42BF-AE07-61B189101027}"/>
              </a:ext>
            </a:extLst>
          </p:cNvPr>
          <p:cNvSpPr txBox="1"/>
          <p:nvPr/>
        </p:nvSpPr>
        <p:spPr>
          <a:xfrm>
            <a:off x="1010920" y="6229350"/>
            <a:ext cx="1000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Developing Essential Skills and Attributes through Family and Adult Learning</a:t>
            </a:r>
          </a:p>
        </p:txBody>
      </p:sp>
    </p:spTree>
    <p:extLst>
      <p:ext uri="{BB962C8B-B14F-4D97-AF65-F5344CB8AC3E}">
        <p14:creationId xmlns:p14="http://schemas.microsoft.com/office/powerpoint/2010/main" val="276150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806</Words>
  <Application>Microsoft Office PowerPoint</Application>
  <PresentationFormat>Widescreen</PresentationFormat>
  <Paragraphs>141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MCDERMOTT, Monica</dc:creator>
  <cp:lastModifiedBy>XHETANI, Amta</cp:lastModifiedBy>
  <cp:revision>22</cp:revision>
  <dcterms:created xsi:type="dcterms:W3CDTF">2021-07-09T13:21:42Z</dcterms:created>
  <dcterms:modified xsi:type="dcterms:W3CDTF">2021-08-03T13:10:40Z</dcterms:modified>
</cp:coreProperties>
</file>