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9" r:id="rId3"/>
    <p:sldId id="257" r:id="rId4"/>
    <p:sldId id="277" r:id="rId5"/>
    <p:sldId id="258" r:id="rId6"/>
    <p:sldId id="282" r:id="rId7"/>
    <p:sldId id="274" r:id="rId8"/>
    <p:sldId id="259" r:id="rId9"/>
    <p:sldId id="272" r:id="rId10"/>
    <p:sldId id="283" r:id="rId11"/>
    <p:sldId id="276" r:id="rId12"/>
    <p:sldId id="285" r:id="rId13"/>
    <p:sldId id="260" r:id="rId14"/>
    <p:sldId id="263" r:id="rId15"/>
    <p:sldId id="264" r:id="rId16"/>
    <p:sldId id="281" r:id="rId17"/>
    <p:sldId id="280" r:id="rId18"/>
    <p:sldId id="261" r:id="rId19"/>
    <p:sldId id="26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792"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D7770-C2EB-4378-BB7E-6DDB30321622}" type="datetimeFigureOut">
              <a:rPr lang="en-GB" smtClean="0"/>
              <a:t>26/07/2023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A4DA8-6FBC-427C-9A8E-9EE3EA793F90}" type="slidenum">
              <a:rPr lang="en-GB" smtClean="0"/>
              <a:t>‹#›</a:t>
            </a:fld>
            <a:endParaRPr lang="en-GB"/>
          </a:p>
        </p:txBody>
      </p:sp>
    </p:spTree>
    <p:extLst>
      <p:ext uri="{BB962C8B-B14F-4D97-AF65-F5344CB8AC3E}">
        <p14:creationId xmlns:p14="http://schemas.microsoft.com/office/powerpoint/2010/main" val="410216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working online there are some considerations needed to keep you and other learners safe.</a:t>
            </a:r>
          </a:p>
          <a:p>
            <a:pPr lvl="0"/>
            <a:r>
              <a:rPr lang="en-GB" sz="1200" b="1" kern="1200" dirty="0">
                <a:solidFill>
                  <a:schemeClr val="tx1"/>
                </a:solidFill>
                <a:effectLst/>
                <a:latin typeface="+mn-lt"/>
                <a:ea typeface="+mn-ea"/>
                <a:cs typeface="+mn-cs"/>
              </a:rPr>
              <a:t>Personal Information – keep this private</a:t>
            </a:r>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Don’t post information about your address, date of birth, family or health information online.</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Chat rooms and messaging may be part of the course delivery.  Don’t post inappropriate or offensive comments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These will be monitored by tutors and users are reminded that they must only post appropriate content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Keep your password secure and ensure you log off your computer when you leave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Choose passwords that are difficult for others to guess.  Include letters, numbers and symbols to increase their security. Logging off your computer ensures that no one else can access your information even if they are using the same computer. Never tell anyone your password, even if they are on the same course.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Reject any unwanted online requests for contacts/friends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Only accept friend requests from people you know.  You can block/refuse requests from people at any time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Recordings and screenshots of online sessions must not be taken without permission</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If a session needs to be recorded, this will be done by the tutor who will seek the relevant permissions. Recordings will be stored securely and only shared appropriately</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6324F-62C1-43C0-B850-D2BC3B97A0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462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Classroom rules still apply</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Offensive or abusive language will not be tolerated during online teaching sessions, in group messages or online chats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Backgrounds should be blurred during online sessions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Busy backgrounds are a distraction to others, so best to use the ’blur’ option when in online sessions</a:t>
            </a:r>
            <a:endParaRPr lang="en-GB"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Learners must dress appropriately when taking part in online sessions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Even though you might be comfortable at home, you must dress appropriately when taking part in online sessions.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F6324F-62C1-43C0-B850-D2BC3B97A01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6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20EA-B5E2-48AD-A658-39D8F4AF65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E5E267-2FA4-42FC-9BF2-475632B513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42E1A4-6AD2-4701-A403-187F2F6B631F}"/>
              </a:ext>
            </a:extLst>
          </p:cNvPr>
          <p:cNvSpPr>
            <a:spLocks noGrp="1"/>
          </p:cNvSpPr>
          <p:nvPr>
            <p:ph type="dt" sz="half" idx="10"/>
          </p:nvPr>
        </p:nvSpPr>
        <p:spPr/>
        <p:txBody>
          <a:bodyPr/>
          <a:lstStyle/>
          <a:p>
            <a:fld id="{BEB1E6AA-DEEB-413F-8A24-B1CC73A8B3B7}" type="datetime1">
              <a:rPr lang="en-GB" smtClean="0"/>
              <a:t>26/07/2023</a:t>
            </a:fld>
            <a:endParaRPr lang="en-GB"/>
          </a:p>
        </p:txBody>
      </p:sp>
      <p:sp>
        <p:nvSpPr>
          <p:cNvPr id="5" name="Footer Placeholder 4">
            <a:extLst>
              <a:ext uri="{FF2B5EF4-FFF2-40B4-BE49-F238E27FC236}">
                <a16:creationId xmlns:a16="http://schemas.microsoft.com/office/drawing/2014/main" id="{794774BD-2304-4CD2-8E18-15E142B97F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8197A-8486-4C59-8B14-EB9760559169}"/>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15056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1AFF-0BC0-4A75-AF93-CE204EEFDA9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CD743A-BF64-48F9-9C51-EFA561635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5C753-DB1A-444B-B77D-0895984F4A4B}"/>
              </a:ext>
            </a:extLst>
          </p:cNvPr>
          <p:cNvSpPr>
            <a:spLocks noGrp="1"/>
          </p:cNvSpPr>
          <p:nvPr>
            <p:ph type="dt" sz="half" idx="10"/>
          </p:nvPr>
        </p:nvSpPr>
        <p:spPr/>
        <p:txBody>
          <a:bodyPr/>
          <a:lstStyle/>
          <a:p>
            <a:fld id="{74A12891-D522-4781-B443-54BF3EFC19F7}" type="datetime1">
              <a:rPr lang="en-GB" smtClean="0"/>
              <a:t>26/07/2023</a:t>
            </a:fld>
            <a:endParaRPr lang="en-GB"/>
          </a:p>
        </p:txBody>
      </p:sp>
      <p:sp>
        <p:nvSpPr>
          <p:cNvPr id="5" name="Footer Placeholder 4">
            <a:extLst>
              <a:ext uri="{FF2B5EF4-FFF2-40B4-BE49-F238E27FC236}">
                <a16:creationId xmlns:a16="http://schemas.microsoft.com/office/drawing/2014/main" id="{F15CE662-487F-44EE-BAA9-EDCD2CEB45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2BDC1B-A8DE-43DC-A388-9F8EC91A8D8C}"/>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158707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EFC76-CAC4-4A73-A056-AD1F097411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58FEBB-6602-487E-A94B-F9F2AB484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4718F-482A-4FB7-9EC0-4EEB33C6A82B}"/>
              </a:ext>
            </a:extLst>
          </p:cNvPr>
          <p:cNvSpPr>
            <a:spLocks noGrp="1"/>
          </p:cNvSpPr>
          <p:nvPr>
            <p:ph type="dt" sz="half" idx="10"/>
          </p:nvPr>
        </p:nvSpPr>
        <p:spPr/>
        <p:txBody>
          <a:bodyPr/>
          <a:lstStyle/>
          <a:p>
            <a:fld id="{77DE5EEC-F40C-48C0-90A1-0536C5FC7CD0}" type="datetime1">
              <a:rPr lang="en-GB" smtClean="0"/>
              <a:t>26/07/2023</a:t>
            </a:fld>
            <a:endParaRPr lang="en-GB"/>
          </a:p>
        </p:txBody>
      </p:sp>
      <p:sp>
        <p:nvSpPr>
          <p:cNvPr id="5" name="Footer Placeholder 4">
            <a:extLst>
              <a:ext uri="{FF2B5EF4-FFF2-40B4-BE49-F238E27FC236}">
                <a16:creationId xmlns:a16="http://schemas.microsoft.com/office/drawing/2014/main" id="{F8E9702F-7633-440C-AD85-FA2834429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E1558C-4261-403F-99EC-B545633BD8CB}"/>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376208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2C816-2FDA-495A-9009-E7FD67BCFA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3FC50F-244F-4359-A5B0-79E446A09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9FE499-1D05-461C-9B9D-CD27C2988DD7}"/>
              </a:ext>
            </a:extLst>
          </p:cNvPr>
          <p:cNvSpPr>
            <a:spLocks noGrp="1"/>
          </p:cNvSpPr>
          <p:nvPr>
            <p:ph type="dt" sz="half" idx="10"/>
          </p:nvPr>
        </p:nvSpPr>
        <p:spPr/>
        <p:txBody>
          <a:bodyPr/>
          <a:lstStyle/>
          <a:p>
            <a:fld id="{7BFCD54F-AE9F-44CB-B83E-79746631CD44}" type="datetime1">
              <a:rPr lang="en-GB" smtClean="0"/>
              <a:t>26/07/2023</a:t>
            </a:fld>
            <a:endParaRPr lang="en-GB"/>
          </a:p>
        </p:txBody>
      </p:sp>
      <p:sp>
        <p:nvSpPr>
          <p:cNvPr id="5" name="Footer Placeholder 4">
            <a:extLst>
              <a:ext uri="{FF2B5EF4-FFF2-40B4-BE49-F238E27FC236}">
                <a16:creationId xmlns:a16="http://schemas.microsoft.com/office/drawing/2014/main" id="{86A3835F-0D13-4CA7-9D1A-87315A839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2A1EB-FD01-43F1-927A-7FACD8C7C423}"/>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201757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F843-5D72-40E0-999D-9A9A0D30B1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E1E18D8-863A-4C74-84C9-203BCF3778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C260D7-2D06-4935-B60D-66681B9DABC0}"/>
              </a:ext>
            </a:extLst>
          </p:cNvPr>
          <p:cNvSpPr>
            <a:spLocks noGrp="1"/>
          </p:cNvSpPr>
          <p:nvPr>
            <p:ph type="dt" sz="half" idx="10"/>
          </p:nvPr>
        </p:nvSpPr>
        <p:spPr/>
        <p:txBody>
          <a:bodyPr/>
          <a:lstStyle/>
          <a:p>
            <a:fld id="{C459F1D9-AA1D-48B5-8861-A81CE689E500}" type="datetime1">
              <a:rPr lang="en-GB" smtClean="0"/>
              <a:t>26/07/2023</a:t>
            </a:fld>
            <a:endParaRPr lang="en-GB"/>
          </a:p>
        </p:txBody>
      </p:sp>
      <p:sp>
        <p:nvSpPr>
          <p:cNvPr id="5" name="Footer Placeholder 4">
            <a:extLst>
              <a:ext uri="{FF2B5EF4-FFF2-40B4-BE49-F238E27FC236}">
                <a16:creationId xmlns:a16="http://schemas.microsoft.com/office/drawing/2014/main" id="{B80CB453-1E08-478B-A2E2-4BACBE271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9BCE41-F448-489D-B202-9FE555BDB194}"/>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293181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E573-4A15-47B6-9218-78D81312D7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4AB926-AA63-441C-B320-B9ACD564CC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259373-9143-4F2D-BCBF-FA1F5767A5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448FDE-7231-402B-A3CD-2884094F266A}"/>
              </a:ext>
            </a:extLst>
          </p:cNvPr>
          <p:cNvSpPr>
            <a:spLocks noGrp="1"/>
          </p:cNvSpPr>
          <p:nvPr>
            <p:ph type="dt" sz="half" idx="10"/>
          </p:nvPr>
        </p:nvSpPr>
        <p:spPr/>
        <p:txBody>
          <a:bodyPr/>
          <a:lstStyle/>
          <a:p>
            <a:fld id="{96BBA32F-4CF6-4291-9CFC-67E483FE89DD}" type="datetime1">
              <a:rPr lang="en-GB" smtClean="0"/>
              <a:t>26/07/2023</a:t>
            </a:fld>
            <a:endParaRPr lang="en-GB"/>
          </a:p>
        </p:txBody>
      </p:sp>
      <p:sp>
        <p:nvSpPr>
          <p:cNvPr id="6" name="Footer Placeholder 5">
            <a:extLst>
              <a:ext uri="{FF2B5EF4-FFF2-40B4-BE49-F238E27FC236}">
                <a16:creationId xmlns:a16="http://schemas.microsoft.com/office/drawing/2014/main" id="{4036F2ED-97BD-4790-A2DC-831DE54EA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2399E-474A-45D8-973E-BC7BC50F97C1}"/>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3514723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A3758-285A-40CC-B51B-D81E9E67C6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C0138A-7764-459A-9E10-FD3583D04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7138F-E453-4B4A-9497-F14AE695D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A2CAE2C-8B83-4FCB-A5C0-5B0B83D4A9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B5D70-DD41-43E0-9FB1-207336D51B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96EBB6-3102-4630-8D17-DD5A2B3EAC92}"/>
              </a:ext>
            </a:extLst>
          </p:cNvPr>
          <p:cNvSpPr>
            <a:spLocks noGrp="1"/>
          </p:cNvSpPr>
          <p:nvPr>
            <p:ph type="dt" sz="half" idx="10"/>
          </p:nvPr>
        </p:nvSpPr>
        <p:spPr/>
        <p:txBody>
          <a:bodyPr/>
          <a:lstStyle/>
          <a:p>
            <a:fld id="{E30DABF1-1304-4DEC-9AA0-27B5971F4975}" type="datetime1">
              <a:rPr lang="en-GB" smtClean="0"/>
              <a:t>26/07/2023</a:t>
            </a:fld>
            <a:endParaRPr lang="en-GB"/>
          </a:p>
        </p:txBody>
      </p:sp>
      <p:sp>
        <p:nvSpPr>
          <p:cNvPr id="8" name="Footer Placeholder 7">
            <a:extLst>
              <a:ext uri="{FF2B5EF4-FFF2-40B4-BE49-F238E27FC236}">
                <a16:creationId xmlns:a16="http://schemas.microsoft.com/office/drawing/2014/main" id="{710D9432-6173-46C1-815E-340612F25E9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8129FD-BBD0-49F9-80D4-B9D0C83B0608}"/>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1742824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041B7-DAC9-4A70-B712-AE6817D603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D30096-80CE-4B6C-AE8D-8919767A5C62}"/>
              </a:ext>
            </a:extLst>
          </p:cNvPr>
          <p:cNvSpPr>
            <a:spLocks noGrp="1"/>
          </p:cNvSpPr>
          <p:nvPr>
            <p:ph type="dt" sz="half" idx="10"/>
          </p:nvPr>
        </p:nvSpPr>
        <p:spPr/>
        <p:txBody>
          <a:bodyPr/>
          <a:lstStyle/>
          <a:p>
            <a:fld id="{AD36EAD5-EC53-494E-89CA-9BB27B779210}" type="datetime1">
              <a:rPr lang="en-GB" smtClean="0"/>
              <a:t>26/07/2023</a:t>
            </a:fld>
            <a:endParaRPr lang="en-GB"/>
          </a:p>
        </p:txBody>
      </p:sp>
      <p:sp>
        <p:nvSpPr>
          <p:cNvPr id="4" name="Footer Placeholder 3">
            <a:extLst>
              <a:ext uri="{FF2B5EF4-FFF2-40B4-BE49-F238E27FC236}">
                <a16:creationId xmlns:a16="http://schemas.microsoft.com/office/drawing/2014/main" id="{85D6C0DC-6E06-4FBD-882A-66C9FAB9EBD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3BCEC4-7E99-4317-855E-04F9EF7AA19B}"/>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364233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09F58F-26BB-4B2C-8476-92D96A32A225}"/>
              </a:ext>
            </a:extLst>
          </p:cNvPr>
          <p:cNvSpPr>
            <a:spLocks noGrp="1"/>
          </p:cNvSpPr>
          <p:nvPr>
            <p:ph type="dt" sz="half" idx="10"/>
          </p:nvPr>
        </p:nvSpPr>
        <p:spPr/>
        <p:txBody>
          <a:bodyPr/>
          <a:lstStyle/>
          <a:p>
            <a:fld id="{5E13663A-9183-4C8B-B0EC-A176AFB9F383}" type="datetime1">
              <a:rPr lang="en-GB" smtClean="0"/>
              <a:t>26/07/2023</a:t>
            </a:fld>
            <a:endParaRPr lang="en-GB"/>
          </a:p>
        </p:txBody>
      </p:sp>
      <p:sp>
        <p:nvSpPr>
          <p:cNvPr id="3" name="Footer Placeholder 2">
            <a:extLst>
              <a:ext uri="{FF2B5EF4-FFF2-40B4-BE49-F238E27FC236}">
                <a16:creationId xmlns:a16="http://schemas.microsoft.com/office/drawing/2014/main" id="{9B486BD8-155A-44F3-8E1C-4E2EED8271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5FEEE5-CBB7-433E-8BB5-D70588D02EBC}"/>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189993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88F27-80D0-43FD-848E-55D96C180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44022D-F6F8-4404-822B-9057A928C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1146E89-479E-48AA-A745-EDDFAA34C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212BE-AAAA-4F8E-8341-B94BD1D0531B}"/>
              </a:ext>
            </a:extLst>
          </p:cNvPr>
          <p:cNvSpPr>
            <a:spLocks noGrp="1"/>
          </p:cNvSpPr>
          <p:nvPr>
            <p:ph type="dt" sz="half" idx="10"/>
          </p:nvPr>
        </p:nvSpPr>
        <p:spPr/>
        <p:txBody>
          <a:bodyPr/>
          <a:lstStyle/>
          <a:p>
            <a:fld id="{7399D047-7440-4F01-9082-828201CE1325}" type="datetime1">
              <a:rPr lang="en-GB" smtClean="0"/>
              <a:t>26/07/2023</a:t>
            </a:fld>
            <a:endParaRPr lang="en-GB"/>
          </a:p>
        </p:txBody>
      </p:sp>
      <p:sp>
        <p:nvSpPr>
          <p:cNvPr id="6" name="Footer Placeholder 5">
            <a:extLst>
              <a:ext uri="{FF2B5EF4-FFF2-40B4-BE49-F238E27FC236}">
                <a16:creationId xmlns:a16="http://schemas.microsoft.com/office/drawing/2014/main" id="{B0BE41ED-5FC8-4261-B1A7-5A234999ED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0D915-52AB-45CC-87C0-FA7C5E90567A}"/>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75332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B6B67-3B2B-47A9-9345-5C9589790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69936A-D7BD-4E70-9EDC-D107DCD76B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E78BB4-1C79-4B54-9710-0A2FA01F87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9827CC-8E21-4AAA-BE45-869579509F58}"/>
              </a:ext>
            </a:extLst>
          </p:cNvPr>
          <p:cNvSpPr>
            <a:spLocks noGrp="1"/>
          </p:cNvSpPr>
          <p:nvPr>
            <p:ph type="dt" sz="half" idx="10"/>
          </p:nvPr>
        </p:nvSpPr>
        <p:spPr/>
        <p:txBody>
          <a:bodyPr/>
          <a:lstStyle/>
          <a:p>
            <a:fld id="{323CD878-20F3-4AC6-A703-D1883B826093}" type="datetime1">
              <a:rPr lang="en-GB" smtClean="0"/>
              <a:t>26/07/2023</a:t>
            </a:fld>
            <a:endParaRPr lang="en-GB"/>
          </a:p>
        </p:txBody>
      </p:sp>
      <p:sp>
        <p:nvSpPr>
          <p:cNvPr id="6" name="Footer Placeholder 5">
            <a:extLst>
              <a:ext uri="{FF2B5EF4-FFF2-40B4-BE49-F238E27FC236}">
                <a16:creationId xmlns:a16="http://schemas.microsoft.com/office/drawing/2014/main" id="{4DD8E016-3E3E-454E-BA2E-6B49334692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07793-86DF-42AF-9429-9FB3C3FC4858}"/>
              </a:ext>
            </a:extLst>
          </p:cNvPr>
          <p:cNvSpPr>
            <a:spLocks noGrp="1"/>
          </p:cNvSpPr>
          <p:nvPr>
            <p:ph type="sldNum" sz="quarter" idx="12"/>
          </p:nvPr>
        </p:nvSpPr>
        <p:spPr/>
        <p:txBody>
          <a:bodyPr/>
          <a:lstStyle/>
          <a:p>
            <a:fld id="{82DC137C-F1F3-4303-AE89-6D6829776F31}" type="slidenum">
              <a:rPr lang="en-GB" smtClean="0"/>
              <a:t>‹#›</a:t>
            </a:fld>
            <a:endParaRPr lang="en-GB"/>
          </a:p>
        </p:txBody>
      </p:sp>
    </p:spTree>
    <p:extLst>
      <p:ext uri="{BB962C8B-B14F-4D97-AF65-F5344CB8AC3E}">
        <p14:creationId xmlns:p14="http://schemas.microsoft.com/office/powerpoint/2010/main" val="46322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CAA86C-9FA8-45C0-ABC5-5CEB56094B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AC6D9B-9FA8-4815-83AC-1355D5E847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3FF4AD-53C0-41E9-BDA4-AD0A273E11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95657A-FF26-446B-A3AC-53518C604477}" type="datetime1">
              <a:rPr lang="en-GB" smtClean="0"/>
              <a:t>26/07/2023</a:t>
            </a:fld>
            <a:endParaRPr lang="en-GB"/>
          </a:p>
        </p:txBody>
      </p:sp>
      <p:sp>
        <p:nvSpPr>
          <p:cNvPr id="5" name="Footer Placeholder 4">
            <a:extLst>
              <a:ext uri="{FF2B5EF4-FFF2-40B4-BE49-F238E27FC236}">
                <a16:creationId xmlns:a16="http://schemas.microsoft.com/office/drawing/2014/main" id="{B4AE70EB-256B-47D3-A6A4-1FB28F6E6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D51D181-62F1-4261-9928-04B8DA821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C137C-F1F3-4303-AE89-6D6829776F31}" type="slidenum">
              <a:rPr lang="en-GB" smtClean="0"/>
              <a:t>‹#›</a:t>
            </a:fld>
            <a:endParaRPr lang="en-GB"/>
          </a:p>
        </p:txBody>
      </p:sp>
    </p:spTree>
    <p:extLst>
      <p:ext uri="{BB962C8B-B14F-4D97-AF65-F5344CB8AC3E}">
        <p14:creationId xmlns:p14="http://schemas.microsoft.com/office/powerpoint/2010/main" val="3091468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matthew.smith@cheshirewestandchester.gov.uk"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mailto:jodie.ronan@cheshirewestandchester.gov.uk" TargetMode="External"/><Relationship Id="rId4" Type="http://schemas.openxmlformats.org/officeDocument/2006/relationships/hyperlink" Target="mailto:benjamin.watts@cheshirewestandchester.gov.uk"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gov.uk/AC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2.cheshireadultlearning.org/?page_id=63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benjamin.watts@cheshirewestandchester.gov.uk" TargetMode="External"/><Relationship Id="rId2" Type="http://schemas.openxmlformats.org/officeDocument/2006/relationships/hyperlink" Target="https://youtu.be/VXLtKlmtrv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mailto:benjamin.watts@cheshirewestandchester.gov.uk"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gov.uk/government/organisations/ofsted" TargetMode="External"/><Relationship Id="rId5" Type="http://schemas.openxmlformats.org/officeDocument/2006/relationships/hyperlink" Target="https://learnerview.ofsted.gov.uk/" TargetMode="External"/><Relationship Id="rId4" Type="http://schemas.openxmlformats.org/officeDocument/2006/relationships/hyperlink" Target="https://cheshireadultlearning.org/learner_feedback/ne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atthew.smith@cheshirewestandchester.gov.uk" TargetMode="External"/><Relationship Id="rId2" Type="http://schemas.openxmlformats.org/officeDocument/2006/relationships/hyperlink" Target="mailto:benjamin.watts@cheshirewestandchester.gov.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7573-7BB2-4DD7-A299-BDC595F779CA}"/>
              </a:ext>
            </a:extLst>
          </p:cNvPr>
          <p:cNvSpPr>
            <a:spLocks noGrp="1"/>
          </p:cNvSpPr>
          <p:nvPr>
            <p:ph type="ctrTitle"/>
          </p:nvPr>
        </p:nvSpPr>
        <p:spPr>
          <a:xfrm>
            <a:off x="1524000" y="2361635"/>
            <a:ext cx="9144000" cy="1900238"/>
          </a:xfrm>
        </p:spPr>
        <p:txBody>
          <a:bodyPr/>
          <a:lstStyle/>
          <a:p>
            <a:r>
              <a:rPr lang="en-GB" b="1" dirty="0"/>
              <a:t>Skills and Employment Course Induction</a:t>
            </a:r>
          </a:p>
        </p:txBody>
      </p:sp>
      <p:pic>
        <p:nvPicPr>
          <p:cNvPr id="1026" name="Picture 2" descr="C:\Users\au428g\AppData\Local\Microsoft\Windows\Temporary Internet Files\Content.Outlook\1DWYWHRB\Adult Education West Cheshire.png">
            <a:extLst>
              <a:ext uri="{FF2B5EF4-FFF2-40B4-BE49-F238E27FC236}">
                <a16:creationId xmlns:a16="http://schemas.microsoft.com/office/drawing/2014/main" id="{73F6AFB1-4843-49A3-9565-D7985E6E2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98" y="611294"/>
            <a:ext cx="3753557" cy="72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7FF79E0A-A499-4CE4-9DF9-3F358167A36E}"/>
              </a:ext>
            </a:extLst>
          </p:cNvPr>
          <p:cNvGrpSpPr/>
          <p:nvPr/>
        </p:nvGrpSpPr>
        <p:grpSpPr>
          <a:xfrm>
            <a:off x="397598" y="5766145"/>
            <a:ext cx="7190926" cy="810234"/>
            <a:chOff x="397598" y="5766145"/>
            <a:chExt cx="7190926" cy="810234"/>
          </a:xfrm>
        </p:grpSpPr>
        <p:pic>
          <p:nvPicPr>
            <p:cNvPr id="4" name="Picture 4">
              <a:extLst>
                <a:ext uri="{FF2B5EF4-FFF2-40B4-BE49-F238E27FC236}">
                  <a16:creationId xmlns:a16="http://schemas.microsoft.com/office/drawing/2014/main" id="{C9F55EA3-7C0C-45CB-95AE-1F7A2B48F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98" y="5766145"/>
              <a:ext cx="1690812" cy="7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descr="C:\Users\Matt_Work\Downloads\FundedUK.jpg">
              <a:extLst>
                <a:ext uri="{FF2B5EF4-FFF2-40B4-BE49-F238E27FC236}">
                  <a16:creationId xmlns:a16="http://schemas.microsoft.com/office/drawing/2014/main" id="{6E10170D-D5CD-4D31-B667-2CB8C882A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376" y="5917033"/>
              <a:ext cx="2824217" cy="65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C:\Users\Matt_Work\Downloads\05nCWAC_jpg_gallery.jpg">
              <a:extLst>
                <a:ext uri="{FF2B5EF4-FFF2-40B4-BE49-F238E27FC236}">
                  <a16:creationId xmlns:a16="http://schemas.microsoft.com/office/drawing/2014/main" id="{1EB0B1B8-D83D-4B15-8D5B-AB4DC83172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559" y="5852900"/>
              <a:ext cx="2303965" cy="64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Slide Number Placeholder 4">
            <a:extLst>
              <a:ext uri="{FF2B5EF4-FFF2-40B4-BE49-F238E27FC236}">
                <a16:creationId xmlns:a16="http://schemas.microsoft.com/office/drawing/2014/main" id="{2DE258B2-29D8-40D8-9484-A3A21194863B}"/>
              </a:ext>
            </a:extLst>
          </p:cNvPr>
          <p:cNvSpPr>
            <a:spLocks noGrp="1"/>
          </p:cNvSpPr>
          <p:nvPr>
            <p:ph type="sldNum" sz="quarter" idx="12"/>
          </p:nvPr>
        </p:nvSpPr>
        <p:spPr/>
        <p:txBody>
          <a:bodyPr/>
          <a:lstStyle/>
          <a:p>
            <a:fld id="{82DC137C-F1F3-4303-AE89-6D6829776F31}" type="slidenum">
              <a:rPr lang="en-GB" smtClean="0"/>
              <a:t>1</a:t>
            </a:fld>
            <a:endParaRPr lang="en-GB"/>
          </a:p>
        </p:txBody>
      </p:sp>
    </p:spTree>
    <p:extLst>
      <p:ext uri="{BB962C8B-B14F-4D97-AF65-F5344CB8AC3E}">
        <p14:creationId xmlns:p14="http://schemas.microsoft.com/office/powerpoint/2010/main" val="2184575047"/>
      </p:ext>
    </p:extLst>
  </p:cSld>
  <p:clrMapOvr>
    <a:masterClrMapping/>
  </p:clrMapOvr>
  <p:timing>
    <p:tnLst>
      <p:par>
        <p:cTn id="1" dur="indefinite" restart="never" nodeType="tmRoot">
          <p:childTnLst>
            <p:par>
              <p:cTn id="2"/>
            </p:par>
            <p:par>
              <p:cTn id="3"/>
            </p:par>
            <p:par>
              <p:cTn id="4"/>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6E2362-C779-4E68-9A33-21A8E2BD220F}"/>
              </a:ext>
            </a:extLst>
          </p:cNvPr>
          <p:cNvSpPr/>
          <p:nvPr/>
        </p:nvSpPr>
        <p:spPr>
          <a:xfrm>
            <a:off x="728869" y="2124143"/>
            <a:ext cx="10734261" cy="2954655"/>
          </a:xfrm>
          <a:prstGeom prst="rect">
            <a:avLst/>
          </a:prstGeom>
        </p:spPr>
        <p:txBody>
          <a:bodyPr wrap="square">
            <a:spAutoFit/>
          </a:bodyPr>
          <a:lstStyle/>
          <a:p>
            <a:pPr marL="914400" lvl="1" indent="-457200">
              <a:buFont typeface="Arial" panose="020B0604020202020204" pitchFamily="34" charset="0"/>
              <a:buChar char="•"/>
            </a:pPr>
            <a:r>
              <a:rPr lang="en-GB" sz="3100" dirty="0"/>
              <a:t>Personal Development (PD), including maths, English, digital skills, plus other essential skills and aptitudes</a:t>
            </a:r>
          </a:p>
          <a:p>
            <a:pPr marL="914400" lvl="1" indent="-457200">
              <a:buFont typeface="Arial" panose="020B0604020202020204" pitchFamily="34" charset="0"/>
              <a:buChar char="•"/>
            </a:pPr>
            <a:endParaRPr lang="en-GB" sz="3100" dirty="0"/>
          </a:p>
          <a:p>
            <a:pPr marL="914400" lvl="1" indent="-457200">
              <a:buFont typeface="Arial" panose="020B0604020202020204" pitchFamily="34" charset="0"/>
              <a:buChar char="•"/>
            </a:pPr>
            <a:r>
              <a:rPr lang="en-GB" sz="3100" dirty="0">
                <a:solidFill>
                  <a:srgbClr val="FFC000"/>
                </a:solidFill>
              </a:rPr>
              <a:t>Maths </a:t>
            </a:r>
            <a:r>
              <a:rPr lang="en-GB" sz="3100" dirty="0"/>
              <a:t>– Times tables, maps, lists</a:t>
            </a:r>
          </a:p>
          <a:p>
            <a:pPr marL="914400" lvl="1" indent="-457200">
              <a:buFont typeface="Arial" panose="020B0604020202020204" pitchFamily="34" charset="0"/>
              <a:buChar char="•"/>
            </a:pPr>
            <a:r>
              <a:rPr lang="en-GB" sz="3100" dirty="0">
                <a:solidFill>
                  <a:srgbClr val="FFC000"/>
                </a:solidFill>
              </a:rPr>
              <a:t>Digital Skills </a:t>
            </a:r>
            <a:r>
              <a:rPr lang="en-GB" sz="3100" dirty="0"/>
              <a:t>– Virtual learning, researching on smart devices</a:t>
            </a:r>
          </a:p>
          <a:p>
            <a:pPr marL="914400" lvl="1" indent="-457200">
              <a:buFont typeface="Arial" panose="020B0604020202020204" pitchFamily="34" charset="0"/>
              <a:buChar char="•"/>
            </a:pPr>
            <a:r>
              <a:rPr lang="en-GB" sz="3100" dirty="0">
                <a:solidFill>
                  <a:srgbClr val="FFC000"/>
                </a:solidFill>
              </a:rPr>
              <a:t>English</a:t>
            </a:r>
            <a:r>
              <a:rPr lang="en-GB" sz="3100" dirty="0"/>
              <a:t> – Group discussions, learning new words</a:t>
            </a:r>
          </a:p>
        </p:txBody>
      </p:sp>
      <p:sp>
        <p:nvSpPr>
          <p:cNvPr id="3" name="Title 1">
            <a:extLst>
              <a:ext uri="{FF2B5EF4-FFF2-40B4-BE49-F238E27FC236}">
                <a16:creationId xmlns:a16="http://schemas.microsoft.com/office/drawing/2014/main" id="{64B2A33F-FE06-449F-A84D-2EC484D91C74}"/>
              </a:ext>
            </a:extLst>
          </p:cNvPr>
          <p:cNvSpPr txBox="1">
            <a:spLocks/>
          </p:cNvSpPr>
          <p:nvPr/>
        </p:nvSpPr>
        <p:spPr>
          <a:xfrm>
            <a:off x="838200" y="402233"/>
            <a:ext cx="10515600" cy="7705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rgbClr val="0070C0"/>
                </a:solidFill>
              </a:rPr>
              <a:t>P</a:t>
            </a:r>
            <a:r>
              <a:rPr lang="en-GB" b="1" dirty="0"/>
              <a:t>ersonal </a:t>
            </a:r>
            <a:r>
              <a:rPr lang="en-GB" b="1" dirty="0">
                <a:solidFill>
                  <a:srgbClr val="0070C0"/>
                </a:solidFill>
              </a:rPr>
              <a:t>D</a:t>
            </a:r>
            <a:r>
              <a:rPr lang="en-GB" b="1" dirty="0"/>
              <a:t>evelopment (</a:t>
            </a:r>
            <a:r>
              <a:rPr lang="en-GB" b="1" dirty="0">
                <a:solidFill>
                  <a:srgbClr val="0070C0"/>
                </a:solidFill>
              </a:rPr>
              <a:t>PD</a:t>
            </a:r>
            <a:r>
              <a:rPr lang="en-GB" b="1" dirty="0"/>
              <a:t>)</a:t>
            </a:r>
          </a:p>
        </p:txBody>
      </p:sp>
      <p:sp>
        <p:nvSpPr>
          <p:cNvPr id="4" name="Slide Number Placeholder 3">
            <a:extLst>
              <a:ext uri="{FF2B5EF4-FFF2-40B4-BE49-F238E27FC236}">
                <a16:creationId xmlns:a16="http://schemas.microsoft.com/office/drawing/2014/main" id="{5D3F3BDB-B411-40AD-ABB2-3AEC40BE5EFA}"/>
              </a:ext>
            </a:extLst>
          </p:cNvPr>
          <p:cNvSpPr>
            <a:spLocks noGrp="1"/>
          </p:cNvSpPr>
          <p:nvPr>
            <p:ph type="sldNum" sz="quarter" idx="12"/>
          </p:nvPr>
        </p:nvSpPr>
        <p:spPr/>
        <p:txBody>
          <a:bodyPr/>
          <a:lstStyle/>
          <a:p>
            <a:fld id="{82DC137C-F1F3-4303-AE89-6D6829776F31}" type="slidenum">
              <a:rPr lang="en-GB" smtClean="0"/>
              <a:t>10</a:t>
            </a:fld>
            <a:endParaRPr lang="en-GB"/>
          </a:p>
        </p:txBody>
      </p:sp>
    </p:spTree>
    <p:extLst>
      <p:ext uri="{BB962C8B-B14F-4D97-AF65-F5344CB8AC3E}">
        <p14:creationId xmlns:p14="http://schemas.microsoft.com/office/powerpoint/2010/main" val="2387918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1AE72-8727-4D48-B975-DD52A40E63D4}"/>
              </a:ext>
            </a:extLst>
          </p:cNvPr>
          <p:cNvSpPr>
            <a:spLocks noGrp="1"/>
          </p:cNvSpPr>
          <p:nvPr>
            <p:ph type="title"/>
          </p:nvPr>
        </p:nvSpPr>
        <p:spPr>
          <a:xfrm>
            <a:off x="485274" y="500062"/>
            <a:ext cx="10515600" cy="1325563"/>
          </a:xfrm>
        </p:spPr>
        <p:txBody>
          <a:bodyPr/>
          <a:lstStyle/>
          <a:p>
            <a:pPr algn="ctr"/>
            <a:r>
              <a:rPr lang="en-GB" b="1" dirty="0"/>
              <a:t>Health and Safety</a:t>
            </a:r>
            <a:br>
              <a:rPr lang="en-GB" b="1" dirty="0"/>
            </a:br>
            <a:r>
              <a:rPr lang="en-GB" sz="3600" b="1" dirty="0"/>
              <a:t>Housekeeping</a:t>
            </a:r>
          </a:p>
        </p:txBody>
      </p:sp>
      <p:sp>
        <p:nvSpPr>
          <p:cNvPr id="3" name="Content Placeholder 2">
            <a:extLst>
              <a:ext uri="{FF2B5EF4-FFF2-40B4-BE49-F238E27FC236}">
                <a16:creationId xmlns:a16="http://schemas.microsoft.com/office/drawing/2014/main" id="{2543B6BC-DC89-4277-8D91-CE8113C382FE}"/>
              </a:ext>
            </a:extLst>
          </p:cNvPr>
          <p:cNvSpPr>
            <a:spLocks noGrp="1"/>
          </p:cNvSpPr>
          <p:nvPr>
            <p:ph idx="1"/>
          </p:nvPr>
        </p:nvSpPr>
        <p:spPr>
          <a:xfrm>
            <a:off x="485273" y="2162509"/>
            <a:ext cx="11075355" cy="4351338"/>
          </a:xfrm>
        </p:spPr>
        <p:txBody>
          <a:bodyPr>
            <a:normAutofit lnSpcReduction="10000"/>
          </a:bodyPr>
          <a:lstStyle/>
          <a:p>
            <a:pPr marL="0" indent="0">
              <a:buNone/>
            </a:pPr>
            <a:r>
              <a:rPr lang="en-GB" b="1" dirty="0"/>
              <a:t>The following housekeeping arrangements relating to your venue are important to know:</a:t>
            </a:r>
          </a:p>
          <a:p>
            <a:endParaRPr lang="en-GB" dirty="0"/>
          </a:p>
          <a:p>
            <a:r>
              <a:rPr lang="en-GB" dirty="0"/>
              <a:t>emergency evacuation procedures</a:t>
            </a:r>
          </a:p>
          <a:p>
            <a:r>
              <a:rPr lang="en-GB" dirty="0"/>
              <a:t>location of fire exits</a:t>
            </a:r>
          </a:p>
          <a:p>
            <a:r>
              <a:rPr lang="en-GB" dirty="0"/>
              <a:t>toilets</a:t>
            </a:r>
          </a:p>
          <a:p>
            <a:r>
              <a:rPr lang="en-GB" dirty="0"/>
              <a:t>other Health and Safety considerations</a:t>
            </a:r>
          </a:p>
          <a:p>
            <a:r>
              <a:rPr lang="en-GB" dirty="0"/>
              <a:t>smoking policy</a:t>
            </a:r>
          </a:p>
          <a:p>
            <a:r>
              <a:rPr lang="en-GB" dirty="0"/>
              <a:t>refreshment facilities</a:t>
            </a:r>
          </a:p>
        </p:txBody>
      </p:sp>
      <p:sp>
        <p:nvSpPr>
          <p:cNvPr id="4" name="Slide Number Placeholder 3">
            <a:extLst>
              <a:ext uri="{FF2B5EF4-FFF2-40B4-BE49-F238E27FC236}">
                <a16:creationId xmlns:a16="http://schemas.microsoft.com/office/drawing/2014/main" id="{B1AD905B-70CF-45E9-99A6-DEE05F6B53A1}"/>
              </a:ext>
            </a:extLst>
          </p:cNvPr>
          <p:cNvSpPr>
            <a:spLocks noGrp="1"/>
          </p:cNvSpPr>
          <p:nvPr>
            <p:ph type="sldNum" sz="quarter" idx="12"/>
          </p:nvPr>
        </p:nvSpPr>
        <p:spPr/>
        <p:txBody>
          <a:bodyPr/>
          <a:lstStyle/>
          <a:p>
            <a:fld id="{82DC137C-F1F3-4303-AE89-6D6829776F31}" type="slidenum">
              <a:rPr lang="en-GB" smtClean="0"/>
              <a:t>11</a:t>
            </a:fld>
            <a:endParaRPr lang="en-GB"/>
          </a:p>
        </p:txBody>
      </p:sp>
    </p:spTree>
    <p:extLst>
      <p:ext uri="{BB962C8B-B14F-4D97-AF65-F5344CB8AC3E}">
        <p14:creationId xmlns:p14="http://schemas.microsoft.com/office/powerpoint/2010/main" val="236597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68EF905-8D3B-44B4-B072-CEB1DFFE5DA1}"/>
              </a:ext>
            </a:extLst>
          </p:cNvPr>
          <p:cNvPicPr/>
          <p:nvPr/>
        </p:nvPicPr>
        <p:blipFill>
          <a:blip r:embed="rId2">
            <a:alphaModFix amt="10000"/>
            <a:extLst>
              <a:ext uri="{28A0092B-C50C-407E-A947-70E740481C1C}">
                <a14:useLocalDpi xmlns:a14="http://schemas.microsoft.com/office/drawing/2010/main" val="0"/>
              </a:ext>
            </a:extLst>
          </a:blip>
          <a:srcRect/>
          <a:stretch>
            <a:fillRect/>
          </a:stretch>
        </p:blipFill>
        <p:spPr bwMode="auto">
          <a:xfrm>
            <a:off x="337335" y="756655"/>
            <a:ext cx="11517329" cy="6101345"/>
          </a:xfrm>
          <a:prstGeom prst="rect">
            <a:avLst/>
          </a:prstGeom>
          <a:noFill/>
          <a:ln>
            <a:noFill/>
          </a:ln>
        </p:spPr>
      </p:pic>
      <p:sp>
        <p:nvSpPr>
          <p:cNvPr id="4" name="Rectangle 3">
            <a:extLst>
              <a:ext uri="{FF2B5EF4-FFF2-40B4-BE49-F238E27FC236}">
                <a16:creationId xmlns:a16="http://schemas.microsoft.com/office/drawing/2014/main" id="{EB798109-9106-4C1B-A870-423E60902D21}"/>
              </a:ext>
            </a:extLst>
          </p:cNvPr>
          <p:cNvSpPr/>
          <p:nvPr/>
        </p:nvSpPr>
        <p:spPr>
          <a:xfrm>
            <a:off x="520262" y="961618"/>
            <a:ext cx="5176345" cy="5451236"/>
          </a:xfrm>
          <a:prstGeom prst="rect">
            <a:avLst/>
          </a:prstGeom>
        </p:spPr>
        <p:txBody>
          <a:bodyPr wrap="square">
            <a:spAutoFit/>
          </a:bodyPr>
          <a:lstStyle/>
          <a:p>
            <a:pPr algn="ctr">
              <a:lnSpc>
                <a:spcPct val="115000"/>
              </a:lnSpc>
              <a:spcAft>
                <a:spcPts val="1000"/>
              </a:spcAft>
            </a:pPr>
            <a:r>
              <a:rPr lang="en-GB" sz="2800" b="1" dirty="0">
                <a:solidFill>
                  <a:srgbClr val="800000"/>
                </a:solidFill>
                <a:effectLst>
                  <a:outerShdw blurRad="50800" dist="38989" dir="5460000" algn="tl">
                    <a:srgbClr val="000000">
                      <a:alpha val="38000"/>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Connect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Spend time with the people around you,</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family, friends, colleagues, neighbours, at work and local communities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800" b="1" dirty="0">
                <a:solidFill>
                  <a:srgbClr val="CC3300"/>
                </a:solidFill>
                <a:effectLst>
                  <a:outerShdw blurRad="50800" dist="38989" dir="5460000" algn="tl">
                    <a:srgbClr val="000000">
                      <a:alpha val="38000"/>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Be Active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Walk, dance, exercise, but remember,</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good quality sleep is every bit as important to wellbeing as being active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800" b="1" dirty="0">
                <a:solidFill>
                  <a:srgbClr val="800000"/>
                </a:solidFill>
                <a:effectLst>
                  <a:outerShdw blurRad="50800" dist="38989" dir="5460000" algn="tl">
                    <a:srgbClr val="000000">
                      <a:alpha val="38000"/>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Take Notice</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Be aware of the world around you and of your own feelings.</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Notice the beautiful and enjoy the moment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5FC32DE-8BD4-4E1B-8533-D4EA6EBC52D0}"/>
              </a:ext>
            </a:extLst>
          </p:cNvPr>
          <p:cNvSpPr/>
          <p:nvPr/>
        </p:nvSpPr>
        <p:spPr>
          <a:xfrm>
            <a:off x="2710502" y="182248"/>
            <a:ext cx="7116670" cy="558743"/>
          </a:xfrm>
          <a:prstGeom prst="rect">
            <a:avLst/>
          </a:prstGeom>
        </p:spPr>
        <p:txBody>
          <a:bodyPr wrap="square">
            <a:spAutoFit/>
          </a:bodyPr>
          <a:lstStyle/>
          <a:p>
            <a:pPr algn="ctr">
              <a:lnSpc>
                <a:spcPct val="115000"/>
              </a:lnSpc>
              <a:spcAft>
                <a:spcPts val="1000"/>
              </a:spcAft>
            </a:pPr>
            <a:r>
              <a:rPr lang="en-GB" sz="2800" b="1" cap="all" dirty="0">
                <a:solidFill>
                  <a:srgbClr val="002060"/>
                </a:solidFill>
                <a:effectLst>
                  <a:outerShdw blurRad="50800" dist="38989" dir="5460000" algn="tl">
                    <a:srgbClr val="000000">
                      <a:alpha val="38000"/>
                    </a:srgbClr>
                  </a:outerShdw>
                </a:effectLst>
                <a:latin typeface="Calibri" panose="020F0502020204030204" pitchFamily="34" charset="0"/>
                <a:ea typeface="Times New Roman" panose="02020603050405020304" pitchFamily="18" charset="0"/>
                <a:cs typeface="Times New Roman" panose="02020603050405020304" pitchFamily="18" charset="0"/>
              </a:rPr>
              <a:t>5 Ways to Health &amp; Wellbeing </a:t>
            </a:r>
            <a:endParaRPr lang="en-GB"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C7A70D2-21F3-4A3F-BC81-450CBE014E4B}"/>
              </a:ext>
            </a:extLst>
          </p:cNvPr>
          <p:cNvSpPr/>
          <p:nvPr/>
        </p:nvSpPr>
        <p:spPr>
          <a:xfrm>
            <a:off x="6495393" y="1816724"/>
            <a:ext cx="5176345" cy="3741024"/>
          </a:xfrm>
          <a:prstGeom prst="rect">
            <a:avLst/>
          </a:prstGeom>
        </p:spPr>
        <p:txBody>
          <a:bodyPr wrap="square">
            <a:spAutoFit/>
          </a:bodyPr>
          <a:lstStyle/>
          <a:p>
            <a:pPr algn="ctr">
              <a:lnSpc>
                <a:spcPct val="115000"/>
              </a:lnSpc>
              <a:spcAft>
                <a:spcPts val="1000"/>
              </a:spcAft>
            </a:pPr>
            <a:r>
              <a:rPr lang="en-GB" sz="2800" b="1" dirty="0">
                <a:solidFill>
                  <a:srgbClr val="800000"/>
                </a:solidFill>
                <a:effectLst>
                  <a:outerShdw blurRad="50800" dist="38989" dir="5460000" algn="tl">
                    <a:srgbClr val="000000">
                      <a:alpha val="38000"/>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Give</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Give your time by doing something nice for a friend or stranger.</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Give someone a compliment. Join a group and contribute</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800" b="1" dirty="0">
                <a:solidFill>
                  <a:srgbClr val="800000"/>
                </a:solidFill>
                <a:effectLst>
                  <a:outerShdw blurRad="50800" dist="38989" dir="5460000" algn="tl">
                    <a:srgbClr val="000000">
                      <a:alpha val="38000"/>
                    </a:srgbClr>
                  </a:outerShdw>
                </a:effectLst>
                <a:latin typeface="Baskerville Old Face" panose="02020602080505020303" pitchFamily="18" charset="0"/>
                <a:ea typeface="Times New Roman" panose="02020603050405020304" pitchFamily="18" charset="0"/>
                <a:cs typeface="Times New Roman" panose="02020603050405020304" pitchFamily="18" charset="0"/>
              </a:rPr>
              <a:t>Keep Learning</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Try something new.</a:t>
            </a:r>
          </a:p>
          <a:p>
            <a:pPr algn="ctr">
              <a:lnSpc>
                <a:spcPct val="115000"/>
              </a:lnSpc>
              <a:spcAft>
                <a:spcPts val="1000"/>
              </a:spcAft>
            </a:pPr>
            <a:r>
              <a:rPr lang="en-GB" b="1" dirty="0">
                <a:solidFill>
                  <a:srgbClr val="365F91"/>
                </a:solidFill>
                <a:latin typeface="Cambria" panose="02040503050406030204" pitchFamily="18" charset="0"/>
                <a:cs typeface="Times New Roman" panose="02020603050405020304" pitchFamily="18" charset="0"/>
              </a:rPr>
              <a:t>Learning new things will help you feel more confident as well as being fun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0F61FE0-909F-4EC6-83BA-CF9AB4E55F38}"/>
              </a:ext>
            </a:extLst>
          </p:cNvPr>
          <p:cNvSpPr>
            <a:spLocks noGrp="1"/>
          </p:cNvSpPr>
          <p:nvPr>
            <p:ph type="sldNum" sz="quarter" idx="12"/>
          </p:nvPr>
        </p:nvSpPr>
        <p:spPr/>
        <p:txBody>
          <a:bodyPr/>
          <a:lstStyle/>
          <a:p>
            <a:fld id="{82DC137C-F1F3-4303-AE89-6D6829776F31}" type="slidenum">
              <a:rPr lang="en-GB" smtClean="0"/>
              <a:t>12</a:t>
            </a:fld>
            <a:endParaRPr lang="en-GB"/>
          </a:p>
        </p:txBody>
      </p:sp>
    </p:spTree>
    <p:extLst>
      <p:ext uri="{BB962C8B-B14F-4D97-AF65-F5344CB8AC3E}">
        <p14:creationId xmlns:p14="http://schemas.microsoft.com/office/powerpoint/2010/main" val="366808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7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a:xfrm>
            <a:off x="6513788" y="365125"/>
            <a:ext cx="4840010" cy="1807305"/>
          </a:xfrm>
        </p:spPr>
        <p:txBody>
          <a:bodyPr>
            <a:normAutofit/>
          </a:bodyPr>
          <a:lstStyle/>
          <a:p>
            <a:r>
              <a:rPr lang="en-GB" b="1"/>
              <a:t>Safeguarding</a:t>
            </a:r>
          </a:p>
        </p:txBody>
      </p:sp>
      <p:pic>
        <p:nvPicPr>
          <p:cNvPr id="3080" name="Picture 8">
            <a:extLst>
              <a:ext uri="{FF2B5EF4-FFF2-40B4-BE49-F238E27FC236}">
                <a16:creationId xmlns:a16="http://schemas.microsoft.com/office/drawing/2014/main" id="{4763E132-B291-4C3E-9AAC-875B01A903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35" r="19939" b="-1"/>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6228080" y="1808480"/>
            <a:ext cx="5561466" cy="4368483"/>
          </a:xfrm>
        </p:spPr>
        <p:txBody>
          <a:bodyPr>
            <a:normAutofit/>
          </a:bodyPr>
          <a:lstStyle/>
          <a:p>
            <a:pPr marL="0" indent="0">
              <a:buNone/>
            </a:pPr>
            <a:r>
              <a:rPr lang="en-GB" sz="2300" dirty="0"/>
              <a:t>Disclosing concerns:</a:t>
            </a:r>
          </a:p>
          <a:p>
            <a:pPr lvl="1"/>
            <a:r>
              <a:rPr lang="en-GB" sz="1600" dirty="0"/>
              <a:t>Tutor</a:t>
            </a:r>
          </a:p>
          <a:p>
            <a:pPr marL="457200" lvl="1" indent="0">
              <a:buNone/>
            </a:pPr>
            <a:endParaRPr lang="en-GB" sz="1600" dirty="0"/>
          </a:p>
          <a:p>
            <a:pPr lvl="1"/>
            <a:r>
              <a:rPr lang="en-GB" sz="1600" dirty="0"/>
              <a:t>Safeguarding Lead</a:t>
            </a:r>
          </a:p>
          <a:p>
            <a:pPr marL="457200" lvl="1" indent="0">
              <a:buNone/>
            </a:pPr>
            <a:r>
              <a:rPr lang="en-GB" sz="1600" dirty="0"/>
              <a:t>Matthew Smith on 07990 532 840 or at </a:t>
            </a:r>
            <a:r>
              <a:rPr lang="en-GB" sz="1600" dirty="0">
                <a:hlinkClick r:id="rId3"/>
              </a:rPr>
              <a:t>matthew.smith@cheshirewestandchester.gov.uk</a:t>
            </a:r>
            <a:endParaRPr lang="en-GB" sz="1600" dirty="0"/>
          </a:p>
          <a:p>
            <a:pPr marL="457200" lvl="1" indent="0">
              <a:buNone/>
            </a:pPr>
            <a:endParaRPr lang="en-GB" sz="1600" dirty="0"/>
          </a:p>
          <a:p>
            <a:pPr lvl="1"/>
            <a:r>
              <a:rPr lang="en-GB" sz="1600" dirty="0"/>
              <a:t>Safeguarding designated officers:</a:t>
            </a:r>
          </a:p>
          <a:p>
            <a:pPr marL="457200" lvl="1" indent="0">
              <a:buNone/>
            </a:pPr>
            <a:endParaRPr lang="en-GB" sz="1600" dirty="0"/>
          </a:p>
          <a:p>
            <a:pPr marL="457200" lvl="1" indent="0">
              <a:buNone/>
            </a:pPr>
            <a:r>
              <a:rPr lang="en-GB" sz="1600" dirty="0"/>
              <a:t>Ben Watts on 07881 500 226 or at</a:t>
            </a:r>
            <a:r>
              <a:rPr lang="en-GB" sz="1600" u="sng" dirty="0">
                <a:hlinkClick r:id="rId4"/>
              </a:rPr>
              <a:t> benjamin.watts@cheshirewestandchester.gov.uk</a:t>
            </a:r>
            <a:endParaRPr lang="en-GB" sz="1600" u="sng" dirty="0"/>
          </a:p>
          <a:p>
            <a:pPr marL="457200" lvl="1" indent="0">
              <a:buNone/>
            </a:pPr>
            <a:endParaRPr lang="en-GB" sz="1600" dirty="0"/>
          </a:p>
          <a:p>
            <a:pPr marL="457200" lvl="1" indent="0">
              <a:buNone/>
            </a:pPr>
            <a:r>
              <a:rPr lang="en-GB" sz="1600" dirty="0"/>
              <a:t>Jodie Ronan on 07768 558 858 or at</a:t>
            </a:r>
          </a:p>
          <a:p>
            <a:pPr marL="457200" lvl="1" indent="0">
              <a:buNone/>
            </a:pPr>
            <a:r>
              <a:rPr lang="en-GB" sz="1600" u="sng" dirty="0">
                <a:solidFill>
                  <a:schemeClr val="accent1"/>
                </a:solidFill>
                <a:hlinkClick r:id="rId5">
                  <a:extLst>
                    <a:ext uri="{A12FA001-AC4F-418D-AE19-62706E023703}">
                      <ahyp:hlinkClr xmlns:ahyp="http://schemas.microsoft.com/office/drawing/2018/hyperlinkcolor" val="tx"/>
                    </a:ext>
                  </a:extLst>
                </a:hlinkClick>
              </a:rPr>
              <a:t>jodie.ronan@cheshirewestandchester.gov.uk</a:t>
            </a:r>
            <a:endParaRPr lang="en-GB" sz="1600" u="sng" dirty="0">
              <a:solidFill>
                <a:schemeClr val="accent1"/>
              </a:solidFill>
            </a:endParaRPr>
          </a:p>
          <a:p>
            <a:pPr marL="914400" lvl="2" indent="0">
              <a:buNone/>
            </a:pPr>
            <a:endParaRPr lang="en-GB" sz="1600" b="1" dirty="0">
              <a:latin typeface="+mj-lt"/>
            </a:endParaRPr>
          </a:p>
          <a:p>
            <a:pPr marL="914400" lvl="2" indent="0">
              <a:buNone/>
            </a:pPr>
            <a:endParaRPr lang="en-GB" sz="1600" dirty="0"/>
          </a:p>
        </p:txBody>
      </p:sp>
      <p:sp>
        <p:nvSpPr>
          <p:cNvPr id="4" name="Slide Number Placeholder 3">
            <a:extLst>
              <a:ext uri="{FF2B5EF4-FFF2-40B4-BE49-F238E27FC236}">
                <a16:creationId xmlns:a16="http://schemas.microsoft.com/office/drawing/2014/main" id="{504F87B2-6E18-484A-ADD4-770DA40F993F}"/>
              </a:ext>
            </a:extLst>
          </p:cNvPr>
          <p:cNvSpPr>
            <a:spLocks noGrp="1"/>
          </p:cNvSpPr>
          <p:nvPr>
            <p:ph type="sldNum" sz="quarter" idx="12"/>
          </p:nvPr>
        </p:nvSpPr>
        <p:spPr/>
        <p:txBody>
          <a:bodyPr/>
          <a:lstStyle/>
          <a:p>
            <a:fld id="{82DC137C-F1F3-4303-AE89-6D6829776F31}" type="slidenum">
              <a:rPr lang="en-GB" smtClean="0"/>
              <a:t>13</a:t>
            </a:fld>
            <a:endParaRPr lang="en-GB"/>
          </a:p>
        </p:txBody>
      </p:sp>
    </p:spTree>
    <p:extLst>
      <p:ext uri="{BB962C8B-B14F-4D97-AF65-F5344CB8AC3E}">
        <p14:creationId xmlns:p14="http://schemas.microsoft.com/office/powerpoint/2010/main" val="52714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044C88-BB99-4E81-BC25-B2D00B0FB2FA}"/>
              </a:ext>
            </a:extLst>
          </p:cNvPr>
          <p:cNvSpPr>
            <a:spLocks noGrp="1"/>
          </p:cNvSpPr>
          <p:nvPr>
            <p:ph type="title"/>
          </p:nvPr>
        </p:nvSpPr>
        <p:spPr>
          <a:xfrm>
            <a:off x="484214" y="208547"/>
            <a:ext cx="3755032" cy="1021163"/>
          </a:xfrm>
        </p:spPr>
        <p:txBody>
          <a:bodyPr vert="horz" lIns="91440" tIns="45720" rIns="91440" bIns="45720" rtlCol="0" anchor="ctr">
            <a:normAutofit fontScale="90000"/>
          </a:bodyPr>
          <a:lstStyle/>
          <a:p>
            <a:r>
              <a:rPr lang="en-US" sz="4900" b="1" kern="1200" dirty="0">
                <a:solidFill>
                  <a:schemeClr val="tx1"/>
                </a:solidFill>
                <a:latin typeface="+mj-lt"/>
                <a:ea typeface="+mj-ea"/>
                <a:cs typeface="+mj-cs"/>
              </a:rPr>
              <a:t>Safeguarding</a:t>
            </a:r>
            <a:br>
              <a:rPr lang="en-US" b="1" kern="1200" dirty="0">
                <a:solidFill>
                  <a:schemeClr val="tx1"/>
                </a:solidFill>
                <a:latin typeface="+mj-lt"/>
                <a:ea typeface="+mj-ea"/>
                <a:cs typeface="+mj-cs"/>
              </a:rPr>
            </a:br>
            <a:r>
              <a:rPr lang="en-US" sz="4000" b="1" kern="1200" dirty="0">
                <a:solidFill>
                  <a:srgbClr val="FF0000"/>
                </a:solidFill>
                <a:latin typeface="+mj-lt"/>
                <a:ea typeface="+mj-ea"/>
                <a:cs typeface="+mj-cs"/>
              </a:rPr>
              <a:t>British Values</a:t>
            </a:r>
          </a:p>
        </p:txBody>
      </p:sp>
      <p:sp>
        <p:nvSpPr>
          <p:cNvPr id="3" name="Rectangle 2">
            <a:extLst>
              <a:ext uri="{FF2B5EF4-FFF2-40B4-BE49-F238E27FC236}">
                <a16:creationId xmlns:a16="http://schemas.microsoft.com/office/drawing/2014/main" id="{CF0567F6-815C-4A8E-AA9D-EE19D6F7912A}"/>
              </a:ext>
            </a:extLst>
          </p:cNvPr>
          <p:cNvSpPr/>
          <p:nvPr/>
        </p:nvSpPr>
        <p:spPr>
          <a:xfrm>
            <a:off x="399809" y="1863891"/>
            <a:ext cx="3755033" cy="4994109"/>
          </a:xfrm>
          <a:prstGeom prst="rect">
            <a:avLst/>
          </a:prstGeom>
        </p:spPr>
        <p:txBody>
          <a:bodyPr vert="horz" lIns="91440" tIns="45720" rIns="91440" bIns="45720" rtlCol="0">
            <a:normAutofit fontScale="77500" lnSpcReduction="20000"/>
          </a:bodyPr>
          <a:lstStyle/>
          <a:p>
            <a:pPr marL="128588" lvl="0">
              <a:lnSpc>
                <a:spcPct val="90000"/>
              </a:lnSpc>
              <a:spcAft>
                <a:spcPts val="600"/>
              </a:spcAft>
            </a:pPr>
            <a:r>
              <a:rPr lang="en-US" sz="3000" dirty="0"/>
              <a:t>What are they?</a:t>
            </a:r>
          </a:p>
          <a:p>
            <a:pPr marL="128588" lvl="0">
              <a:lnSpc>
                <a:spcPct val="90000"/>
              </a:lnSpc>
              <a:spcAft>
                <a:spcPts val="600"/>
              </a:spcAft>
            </a:pPr>
            <a:endParaRPr lang="en-US" sz="3000" dirty="0"/>
          </a:p>
          <a:p>
            <a:pPr marL="128588" lvl="0">
              <a:lnSpc>
                <a:spcPct val="90000"/>
              </a:lnSpc>
              <a:spcAft>
                <a:spcPts val="600"/>
              </a:spcAft>
            </a:pPr>
            <a:r>
              <a:rPr lang="en-US" sz="3000" b="1" dirty="0"/>
              <a:t>MILD</a:t>
            </a:r>
          </a:p>
          <a:p>
            <a:pPr marL="128588" lvl="0">
              <a:lnSpc>
                <a:spcPct val="90000"/>
              </a:lnSpc>
              <a:spcAft>
                <a:spcPts val="600"/>
              </a:spcAft>
            </a:pPr>
            <a:endParaRPr lang="en-US" sz="2600" b="1" dirty="0"/>
          </a:p>
          <a:p>
            <a:pPr marL="128588" lvl="0">
              <a:lnSpc>
                <a:spcPct val="90000"/>
              </a:lnSpc>
              <a:spcAft>
                <a:spcPts val="600"/>
              </a:spcAft>
            </a:pPr>
            <a:r>
              <a:rPr lang="en-US" sz="3000" b="1" dirty="0">
                <a:solidFill>
                  <a:srgbClr val="0070C0"/>
                </a:solidFill>
              </a:rPr>
              <a:t>M</a:t>
            </a:r>
          </a:p>
          <a:p>
            <a:pPr marL="128588" lvl="0">
              <a:lnSpc>
                <a:spcPct val="90000"/>
              </a:lnSpc>
              <a:spcAft>
                <a:spcPts val="600"/>
              </a:spcAft>
            </a:pPr>
            <a:r>
              <a:rPr lang="en-US" sz="2600" dirty="0"/>
              <a:t>Mutual respect and tolerance</a:t>
            </a:r>
          </a:p>
          <a:p>
            <a:pPr marL="128588" lvl="0">
              <a:lnSpc>
                <a:spcPct val="90000"/>
              </a:lnSpc>
              <a:spcAft>
                <a:spcPts val="600"/>
              </a:spcAft>
            </a:pPr>
            <a:endParaRPr lang="en-US" sz="2600" dirty="0"/>
          </a:p>
          <a:p>
            <a:pPr marL="128588">
              <a:spcAft>
                <a:spcPts val="600"/>
              </a:spcAft>
            </a:pPr>
            <a:r>
              <a:rPr lang="en-US" sz="3000" b="1" dirty="0">
                <a:solidFill>
                  <a:srgbClr val="0070C0"/>
                </a:solidFill>
              </a:rPr>
              <a:t>I</a:t>
            </a:r>
          </a:p>
          <a:p>
            <a:pPr marL="128588">
              <a:spcAft>
                <a:spcPts val="600"/>
              </a:spcAft>
            </a:pPr>
            <a:r>
              <a:rPr lang="en-US" sz="2600" dirty="0"/>
              <a:t>Individual Liberty</a:t>
            </a:r>
          </a:p>
          <a:p>
            <a:pPr marL="128588" lvl="0">
              <a:lnSpc>
                <a:spcPct val="90000"/>
              </a:lnSpc>
              <a:spcAft>
                <a:spcPts val="600"/>
              </a:spcAft>
            </a:pPr>
            <a:endParaRPr lang="en-US" sz="2600" dirty="0"/>
          </a:p>
          <a:p>
            <a:pPr marL="128588" lvl="0">
              <a:spcAft>
                <a:spcPts val="600"/>
              </a:spcAft>
            </a:pPr>
            <a:r>
              <a:rPr lang="en-US" sz="3000" b="1" dirty="0">
                <a:solidFill>
                  <a:srgbClr val="0070C0"/>
                </a:solidFill>
              </a:rPr>
              <a:t>L</a:t>
            </a:r>
          </a:p>
          <a:p>
            <a:pPr marL="128588" lvl="0">
              <a:spcAft>
                <a:spcPts val="600"/>
              </a:spcAft>
            </a:pPr>
            <a:r>
              <a:rPr lang="en-US" sz="2600" dirty="0"/>
              <a:t>The rule of Law</a:t>
            </a:r>
          </a:p>
          <a:p>
            <a:pPr marL="128588" lvl="0">
              <a:lnSpc>
                <a:spcPct val="90000"/>
              </a:lnSpc>
              <a:spcAft>
                <a:spcPts val="600"/>
              </a:spcAft>
            </a:pPr>
            <a:endParaRPr lang="en-US" sz="2600" dirty="0"/>
          </a:p>
          <a:p>
            <a:pPr marL="128588">
              <a:spcAft>
                <a:spcPts val="600"/>
              </a:spcAft>
            </a:pPr>
            <a:r>
              <a:rPr lang="en-US" sz="3000" b="1" dirty="0">
                <a:solidFill>
                  <a:srgbClr val="0070C0"/>
                </a:solidFill>
              </a:rPr>
              <a:t>D</a:t>
            </a:r>
          </a:p>
          <a:p>
            <a:pPr marL="128588">
              <a:spcAft>
                <a:spcPts val="600"/>
              </a:spcAft>
            </a:pPr>
            <a:r>
              <a:rPr lang="en-US" sz="2600" dirty="0"/>
              <a:t>Democracy</a:t>
            </a:r>
          </a:p>
          <a:p>
            <a:pPr marL="128588" lvl="0">
              <a:lnSpc>
                <a:spcPct val="90000"/>
              </a:lnSpc>
              <a:spcAft>
                <a:spcPts val="600"/>
              </a:spcAft>
            </a:pPr>
            <a:endParaRPr lang="en-US" sz="2000" dirty="0"/>
          </a:p>
        </p:txBody>
      </p:sp>
      <p:sp>
        <p:nvSpPr>
          <p:cNvPr id="36"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5C17BC89-3325-4C90-BEF4-9221B7B73D0E}"/>
              </a:ext>
            </a:extLst>
          </p:cNvPr>
          <p:cNvGraphicFramePr>
            <a:graphicFrameLocks noGrp="1"/>
          </p:cNvGraphicFramePr>
          <p:nvPr>
            <p:extLst>
              <p:ext uri="{D42A27DB-BD31-4B8C-83A1-F6EECF244321}">
                <p14:modId xmlns:p14="http://schemas.microsoft.com/office/powerpoint/2010/main" val="567473895"/>
              </p:ext>
            </p:extLst>
          </p:nvPr>
        </p:nvGraphicFramePr>
        <p:xfrm>
          <a:off x="5405862" y="1495804"/>
          <a:ext cx="6019334" cy="3878193"/>
        </p:xfrm>
        <a:graphic>
          <a:graphicData uri="http://schemas.openxmlformats.org/drawingml/2006/table">
            <a:tbl>
              <a:tblPr firstRow="1" bandRow="1">
                <a:tableStyleId>{5C22544A-7EE6-4342-B048-85BDC9FD1C3A}</a:tableStyleId>
              </a:tblPr>
              <a:tblGrid>
                <a:gridCol w="197782">
                  <a:extLst>
                    <a:ext uri="{9D8B030D-6E8A-4147-A177-3AD203B41FA5}">
                      <a16:colId xmlns:a16="http://schemas.microsoft.com/office/drawing/2014/main" val="3080896676"/>
                    </a:ext>
                  </a:extLst>
                </a:gridCol>
                <a:gridCol w="944249">
                  <a:extLst>
                    <a:ext uri="{9D8B030D-6E8A-4147-A177-3AD203B41FA5}">
                      <a16:colId xmlns:a16="http://schemas.microsoft.com/office/drawing/2014/main" val="3473387053"/>
                    </a:ext>
                  </a:extLst>
                </a:gridCol>
                <a:gridCol w="1458333">
                  <a:extLst>
                    <a:ext uri="{9D8B030D-6E8A-4147-A177-3AD203B41FA5}">
                      <a16:colId xmlns:a16="http://schemas.microsoft.com/office/drawing/2014/main" val="1697318711"/>
                    </a:ext>
                  </a:extLst>
                </a:gridCol>
                <a:gridCol w="3418970">
                  <a:extLst>
                    <a:ext uri="{9D8B030D-6E8A-4147-A177-3AD203B41FA5}">
                      <a16:colId xmlns:a16="http://schemas.microsoft.com/office/drawing/2014/main" val="958060561"/>
                    </a:ext>
                  </a:extLst>
                </a:gridCol>
              </a:tblGrid>
              <a:tr h="289287">
                <a:tc gridSpan="2">
                  <a:txBody>
                    <a:bodyPr/>
                    <a:lstStyle/>
                    <a:p>
                      <a:pPr algn="ctr">
                        <a:lnSpc>
                          <a:spcPct val="107000"/>
                        </a:lnSpc>
                        <a:spcAft>
                          <a:spcPts val="800"/>
                        </a:spcAft>
                      </a:pPr>
                      <a:r>
                        <a:rPr lang="en-GB" sz="1200">
                          <a:effectLst/>
                        </a:rPr>
                        <a:t>British Values</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a:txBody>
                    <a:bodyPr/>
                    <a:lstStyle/>
                    <a:p>
                      <a:pPr algn="ctr">
                        <a:lnSpc>
                          <a:spcPct val="107000"/>
                        </a:lnSpc>
                        <a:spcAft>
                          <a:spcPts val="800"/>
                        </a:spcAft>
                      </a:pPr>
                      <a:r>
                        <a:rPr lang="en-GB" sz="1200">
                          <a:effectLst/>
                        </a:rPr>
                        <a:t>Definition</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algn="ctr">
                        <a:lnSpc>
                          <a:spcPct val="107000"/>
                        </a:lnSpc>
                        <a:spcAft>
                          <a:spcPts val="800"/>
                        </a:spcAft>
                      </a:pPr>
                      <a:r>
                        <a:rPr lang="en-GB" sz="1200" dirty="0">
                          <a:effectLst/>
                        </a:rPr>
                        <a:t>How to promote and apply the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extLst>
                  <a:ext uri="{0D108BD9-81ED-4DB2-BD59-A6C34878D82A}">
                    <a16:rowId xmlns:a16="http://schemas.microsoft.com/office/drawing/2014/main" val="1468045025"/>
                  </a:ext>
                </a:extLst>
              </a:tr>
              <a:tr h="1003558">
                <a:tc>
                  <a:txBody>
                    <a:bodyPr/>
                    <a:lstStyle/>
                    <a:p>
                      <a:pPr algn="ctr">
                        <a:lnSpc>
                          <a:spcPct val="107000"/>
                        </a:lnSpc>
                        <a:spcAft>
                          <a:spcPts val="800"/>
                        </a:spcAft>
                      </a:pPr>
                      <a:r>
                        <a:rPr lang="en-GB" sz="1100">
                          <a:effectLst/>
                        </a:rPr>
                        <a:t>M</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400" u="sng">
                          <a:effectLst/>
                        </a:rPr>
                        <a:t>M</a:t>
                      </a:r>
                      <a:r>
                        <a:rPr lang="en-GB" sz="1100">
                          <a:effectLst/>
                        </a:rPr>
                        <a:t>utual respect and tolerance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algn="ctr">
                        <a:lnSpc>
                          <a:spcPct val="107000"/>
                        </a:lnSpc>
                        <a:spcAft>
                          <a:spcPts val="800"/>
                        </a:spcAft>
                      </a:pPr>
                      <a:r>
                        <a:rPr lang="en-GB" sz="900" dirty="0">
                          <a:effectLst/>
                        </a:rPr>
                        <a:t>Equality and fairness for all regardless of their background or religious beliefs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marL="342900" lvl="0" indent="-342900">
                        <a:lnSpc>
                          <a:spcPct val="107000"/>
                        </a:lnSpc>
                        <a:spcAft>
                          <a:spcPts val="800"/>
                        </a:spcAft>
                        <a:buFont typeface="Arial" panose="020B0604020202020204" pitchFamily="34" charset="0"/>
                        <a:buChar char="•"/>
                        <a:tabLst>
                          <a:tab pos="276225" algn="l"/>
                        </a:tabLst>
                      </a:pPr>
                      <a:r>
                        <a:rPr lang="en-GB" sz="900" dirty="0">
                          <a:effectLst/>
                        </a:rPr>
                        <a:t>Engage in activities and events such as Black History Month, International Women’s Day, etc</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Have an open minded and liberal attitude to those whose faith and beliefs may defer from your own</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Show respect for an individual’s dignity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extLst>
                  <a:ext uri="{0D108BD9-81ED-4DB2-BD59-A6C34878D82A}">
                    <a16:rowId xmlns:a16="http://schemas.microsoft.com/office/drawing/2014/main" val="3332548493"/>
                  </a:ext>
                </a:extLst>
              </a:tr>
              <a:tr h="1233338">
                <a:tc>
                  <a:txBody>
                    <a:bodyPr/>
                    <a:lstStyle/>
                    <a:p>
                      <a:pPr algn="ctr">
                        <a:lnSpc>
                          <a:spcPct val="107000"/>
                        </a:lnSpc>
                        <a:spcAft>
                          <a:spcPts val="800"/>
                        </a:spcAft>
                      </a:pPr>
                      <a:r>
                        <a:rPr lang="en-GB" sz="1100">
                          <a:effectLst/>
                        </a:rPr>
                        <a:t>I</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400" u="sng" dirty="0">
                          <a:effectLst/>
                        </a:rPr>
                        <a:t>I</a:t>
                      </a:r>
                      <a:r>
                        <a:rPr lang="en-GB" sz="1100" dirty="0">
                          <a:effectLst/>
                        </a:rPr>
                        <a:t>ndividual Liberty</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algn="ctr">
                        <a:lnSpc>
                          <a:spcPct val="107000"/>
                        </a:lnSpc>
                        <a:spcAft>
                          <a:spcPts val="800"/>
                        </a:spcAft>
                      </a:pPr>
                      <a:r>
                        <a:rPr lang="en-GB" sz="900" dirty="0">
                          <a:effectLst/>
                        </a:rPr>
                        <a:t>Freedom, for example the right to believe and express oneself in a manner of one’s own choosing within the law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marL="342900" lvl="0" indent="-342900">
                        <a:lnSpc>
                          <a:spcPct val="107000"/>
                        </a:lnSpc>
                        <a:spcAft>
                          <a:spcPts val="800"/>
                        </a:spcAft>
                        <a:buFont typeface="Arial" panose="020B0604020202020204" pitchFamily="34" charset="0"/>
                        <a:buChar char="•"/>
                        <a:tabLst>
                          <a:tab pos="276225" algn="l"/>
                        </a:tabLst>
                      </a:pPr>
                      <a:r>
                        <a:rPr lang="en-GB" sz="900" dirty="0">
                          <a:effectLst/>
                        </a:rPr>
                        <a:t>Make your own decision about the programme you would like to study</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Raise understanding and tackle prejudice so all are treated with respect and in line with the Equality duty</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Promote benefits of diversity</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Celebrate the individuality of your peers and staff</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extLst>
                  <a:ext uri="{0D108BD9-81ED-4DB2-BD59-A6C34878D82A}">
                    <a16:rowId xmlns:a16="http://schemas.microsoft.com/office/drawing/2014/main" val="2724947840"/>
                  </a:ext>
                </a:extLst>
              </a:tr>
              <a:tr h="484664">
                <a:tc>
                  <a:txBody>
                    <a:bodyPr/>
                    <a:lstStyle/>
                    <a:p>
                      <a:pPr algn="ctr">
                        <a:lnSpc>
                          <a:spcPct val="107000"/>
                        </a:lnSpc>
                        <a:spcAft>
                          <a:spcPts val="800"/>
                        </a:spcAft>
                      </a:pPr>
                      <a:r>
                        <a:rPr lang="en-GB" sz="1100">
                          <a:effectLst/>
                        </a:rPr>
                        <a:t>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100">
                          <a:effectLst/>
                        </a:rPr>
                        <a:t>The rule of </a:t>
                      </a:r>
                      <a:r>
                        <a:rPr lang="en-GB" sz="1400" u="sng">
                          <a:effectLst/>
                        </a:rPr>
                        <a:t>L</a:t>
                      </a:r>
                      <a:r>
                        <a:rPr lang="en-GB" sz="1100">
                          <a:effectLst/>
                        </a:rPr>
                        <a:t>aw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algn="ctr">
                        <a:lnSpc>
                          <a:spcPct val="107000"/>
                        </a:lnSpc>
                        <a:spcAft>
                          <a:spcPts val="800"/>
                        </a:spcAft>
                      </a:pPr>
                      <a:r>
                        <a:rPr lang="en-GB" sz="900">
                          <a:effectLst/>
                        </a:rPr>
                        <a:t>Laws protect everyone, no-one is above the law</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marL="342900" lvl="0" indent="-342900">
                        <a:lnSpc>
                          <a:spcPct val="107000"/>
                        </a:lnSpc>
                        <a:spcAft>
                          <a:spcPts val="800"/>
                        </a:spcAft>
                        <a:buFont typeface="Arial" panose="020B0604020202020204" pitchFamily="34" charset="0"/>
                        <a:buChar char="•"/>
                        <a:tabLst>
                          <a:tab pos="276225" algn="l"/>
                        </a:tabLst>
                      </a:pPr>
                      <a:r>
                        <a:rPr lang="en-GB" sz="900" dirty="0">
                          <a:effectLst/>
                        </a:rPr>
                        <a:t>Abide to group rules and the Learner Code of Conduct</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Vicky to think of something</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extLst>
                  <a:ext uri="{0D108BD9-81ED-4DB2-BD59-A6C34878D82A}">
                    <a16:rowId xmlns:a16="http://schemas.microsoft.com/office/drawing/2014/main" val="3957483208"/>
                  </a:ext>
                </a:extLst>
              </a:tr>
              <a:tr h="852302">
                <a:tc>
                  <a:txBody>
                    <a:bodyPr/>
                    <a:lstStyle/>
                    <a:p>
                      <a:pPr algn="ctr">
                        <a:lnSpc>
                          <a:spcPct val="107000"/>
                        </a:lnSpc>
                        <a:spcAft>
                          <a:spcPts val="800"/>
                        </a:spcAft>
                      </a:pPr>
                      <a:r>
                        <a:rPr lang="en-GB" sz="1100">
                          <a:effectLst/>
                        </a:rPr>
                        <a:t>D</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n-GB" sz="1400" u="sng">
                          <a:effectLst/>
                        </a:rPr>
                        <a:t>D</a:t>
                      </a:r>
                      <a:r>
                        <a:rPr lang="en-GB" sz="1100">
                          <a:effectLst/>
                        </a:rPr>
                        <a:t>emocracy</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algn="ctr">
                        <a:lnSpc>
                          <a:spcPct val="107000"/>
                        </a:lnSpc>
                        <a:spcAft>
                          <a:spcPts val="800"/>
                        </a:spcAft>
                      </a:pPr>
                      <a:r>
                        <a:rPr lang="en-GB" sz="900">
                          <a:effectLst/>
                        </a:rPr>
                        <a:t>People power - freedom to express opinions and a willingness to listen to other views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tc>
                  <a:txBody>
                    <a:bodyPr/>
                    <a:lstStyle/>
                    <a:p>
                      <a:pPr marL="342900" lvl="0" indent="-342900">
                        <a:lnSpc>
                          <a:spcPct val="107000"/>
                        </a:lnSpc>
                        <a:spcAft>
                          <a:spcPts val="800"/>
                        </a:spcAft>
                        <a:buFont typeface="Arial" panose="020B0604020202020204" pitchFamily="34" charset="0"/>
                        <a:buChar char="•"/>
                        <a:tabLst>
                          <a:tab pos="276225" algn="l"/>
                        </a:tabLst>
                      </a:pPr>
                      <a:r>
                        <a:rPr lang="en-GB" sz="900" dirty="0">
                          <a:effectLst/>
                        </a:rPr>
                        <a:t>Express your opinion during group discussions and activities</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Have your view on what you think works best for you  </a:t>
                      </a:r>
                    </a:p>
                    <a:p>
                      <a:pPr marL="342900" lvl="0" indent="-342900">
                        <a:lnSpc>
                          <a:spcPct val="107000"/>
                        </a:lnSpc>
                        <a:spcAft>
                          <a:spcPts val="800"/>
                        </a:spcAft>
                        <a:buFont typeface="Arial" panose="020B0604020202020204" pitchFamily="34" charset="0"/>
                        <a:buChar char="•"/>
                        <a:tabLst>
                          <a:tab pos="276225" algn="l"/>
                        </a:tabLst>
                      </a:pPr>
                      <a:r>
                        <a:rPr lang="en-GB" sz="900" dirty="0">
                          <a:effectLst/>
                        </a:rPr>
                        <a:t>Provide honest feedback about your learning experience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9568" marR="69568" marT="34784" marB="34784" anchor="ctr"/>
                </a:tc>
                <a:extLst>
                  <a:ext uri="{0D108BD9-81ED-4DB2-BD59-A6C34878D82A}">
                    <a16:rowId xmlns:a16="http://schemas.microsoft.com/office/drawing/2014/main" val="295569766"/>
                  </a:ext>
                </a:extLst>
              </a:tr>
            </a:tbl>
          </a:graphicData>
        </a:graphic>
      </p:graphicFrame>
      <p:pic>
        <p:nvPicPr>
          <p:cNvPr id="1028" name="Picture 4" descr="See the source image">
            <a:extLst>
              <a:ext uri="{FF2B5EF4-FFF2-40B4-BE49-F238E27FC236}">
                <a16:creationId xmlns:a16="http://schemas.microsoft.com/office/drawing/2014/main" id="{2E23C5C9-30F3-452A-84F9-DD1830D2E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214" y="5163236"/>
            <a:ext cx="1563385" cy="14862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843D181-5D11-45D2-A6C8-2FEE707AB3AF}"/>
              </a:ext>
            </a:extLst>
          </p:cNvPr>
          <p:cNvSpPr>
            <a:spLocks noGrp="1"/>
          </p:cNvSpPr>
          <p:nvPr>
            <p:ph type="sldNum" sz="quarter" idx="12"/>
          </p:nvPr>
        </p:nvSpPr>
        <p:spPr/>
        <p:txBody>
          <a:bodyPr/>
          <a:lstStyle/>
          <a:p>
            <a:fld id="{82DC137C-F1F3-4303-AE89-6D6829776F31}" type="slidenum">
              <a:rPr lang="en-GB" smtClean="0"/>
              <a:t>14</a:t>
            </a:fld>
            <a:endParaRPr lang="en-GB"/>
          </a:p>
        </p:txBody>
      </p:sp>
    </p:spTree>
    <p:extLst>
      <p:ext uri="{BB962C8B-B14F-4D97-AF65-F5344CB8AC3E}">
        <p14:creationId xmlns:p14="http://schemas.microsoft.com/office/powerpoint/2010/main" val="1867010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21A742-8157-40CC-8E27-4AD5CC12611C}"/>
              </a:ext>
            </a:extLst>
          </p:cNvPr>
          <p:cNvSpPr>
            <a:spLocks noGrp="1"/>
          </p:cNvSpPr>
          <p:nvPr>
            <p:ph type="title"/>
          </p:nvPr>
        </p:nvSpPr>
        <p:spPr>
          <a:xfrm>
            <a:off x="293914" y="178891"/>
            <a:ext cx="3860928" cy="1143000"/>
          </a:xfrm>
        </p:spPr>
        <p:txBody>
          <a:bodyPr>
            <a:normAutofit fontScale="90000"/>
          </a:bodyPr>
          <a:lstStyle/>
          <a:p>
            <a:r>
              <a:rPr lang="en-US" b="1" dirty="0"/>
              <a:t>Safeguarding</a:t>
            </a:r>
            <a:br>
              <a:rPr lang="en-US" b="1" dirty="0"/>
            </a:br>
            <a:r>
              <a:rPr lang="en-US" sz="3600" b="1" dirty="0">
                <a:solidFill>
                  <a:srgbClr val="0070C0"/>
                </a:solidFill>
              </a:rPr>
              <a:t>PREVENT</a:t>
            </a:r>
            <a:endParaRPr lang="en-GB" sz="3600" b="1" dirty="0">
              <a:solidFill>
                <a:srgbClr val="0070C0"/>
              </a:solidFill>
            </a:endParaRPr>
          </a:p>
        </p:txBody>
      </p:sp>
      <p:sp>
        <p:nvSpPr>
          <p:cNvPr id="7" name="Content Placeholder 2">
            <a:extLst>
              <a:ext uri="{FF2B5EF4-FFF2-40B4-BE49-F238E27FC236}">
                <a16:creationId xmlns:a16="http://schemas.microsoft.com/office/drawing/2014/main" id="{F112F9E6-C007-49C0-9ADF-AE40E96889F0}"/>
              </a:ext>
            </a:extLst>
          </p:cNvPr>
          <p:cNvSpPr>
            <a:spLocks noGrp="1"/>
          </p:cNvSpPr>
          <p:nvPr>
            <p:ph idx="1"/>
          </p:nvPr>
        </p:nvSpPr>
        <p:spPr>
          <a:xfrm>
            <a:off x="293914" y="1436916"/>
            <a:ext cx="4062549" cy="5127170"/>
          </a:xfrm>
        </p:spPr>
        <p:txBody>
          <a:bodyPr>
            <a:normAutofit/>
          </a:bodyPr>
          <a:lstStyle/>
          <a:p>
            <a:r>
              <a:rPr lang="en-GB" sz="2400" dirty="0"/>
              <a:t>suspicious behaviours</a:t>
            </a:r>
          </a:p>
          <a:p>
            <a:r>
              <a:rPr lang="en-GB" sz="2400" dirty="0"/>
              <a:t>trust your instincts and report</a:t>
            </a:r>
          </a:p>
          <a:p>
            <a:r>
              <a:rPr lang="en-GB" sz="2400" dirty="0"/>
              <a:t>reporting concerns could save lives</a:t>
            </a:r>
          </a:p>
          <a:p>
            <a:pPr marL="0" indent="0">
              <a:buNone/>
            </a:pPr>
            <a:endParaRPr lang="en-GB" sz="2400" dirty="0"/>
          </a:p>
          <a:p>
            <a:pPr marL="0" indent="0">
              <a:buNone/>
            </a:pPr>
            <a:r>
              <a:rPr lang="en-GB" sz="2400" dirty="0">
                <a:hlinkClick r:id="rId2"/>
              </a:rPr>
              <a:t>www.gov.uk/ACT</a:t>
            </a:r>
            <a:endParaRPr lang="en-GB" sz="2400" dirty="0"/>
          </a:p>
          <a:p>
            <a:pPr marL="0" indent="0">
              <a:buNone/>
            </a:pPr>
            <a:r>
              <a:rPr lang="en-GB" sz="2400" dirty="0"/>
              <a:t>Contact the Anti-terrorist hotline in confidence on</a:t>
            </a:r>
          </a:p>
          <a:p>
            <a:pPr marL="0" indent="0">
              <a:buNone/>
            </a:pPr>
            <a:r>
              <a:rPr lang="en-GB" sz="2400" dirty="0"/>
              <a:t>0800 789321</a:t>
            </a:r>
          </a:p>
          <a:p>
            <a:pPr marL="0" indent="0">
              <a:buNone/>
            </a:pPr>
            <a:r>
              <a:rPr lang="en-GB" sz="2400" dirty="0"/>
              <a:t>In an emergency, dial 999</a:t>
            </a:r>
          </a:p>
          <a:p>
            <a:pPr marL="0" lvl="0" indent="0">
              <a:buNone/>
            </a:pPr>
            <a:endParaRPr lang="en-GB" sz="2000" dirty="0">
              <a:highlight>
                <a:srgbClr val="FFFF00"/>
              </a:highlight>
            </a:endParaRPr>
          </a:p>
        </p:txBody>
      </p:sp>
      <p:sp>
        <p:nvSpPr>
          <p:cNvPr id="21" name="Rectangle 2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DDB2CA-57F4-4D3B-9AC8-D02B7E36A3C1}"/>
              </a:ext>
            </a:extLst>
          </p:cNvPr>
          <p:cNvPicPr/>
          <p:nvPr/>
        </p:nvPicPr>
        <p:blipFill>
          <a:blip r:embed="rId3">
            <a:extLst>
              <a:ext uri="{28A0092B-C50C-407E-A947-70E740481C1C}">
                <a14:useLocalDpi xmlns:a14="http://schemas.microsoft.com/office/drawing/2010/main" val="0"/>
              </a:ext>
            </a:extLst>
          </a:blip>
          <a:stretch>
            <a:fillRect/>
          </a:stretch>
        </p:blipFill>
        <p:spPr>
          <a:xfrm>
            <a:off x="5405862" y="1305563"/>
            <a:ext cx="6019331" cy="4243627"/>
          </a:xfrm>
          <a:prstGeom prst="rect">
            <a:avLst/>
          </a:prstGeom>
          <a:effectLst/>
        </p:spPr>
      </p:pic>
      <p:sp>
        <p:nvSpPr>
          <p:cNvPr id="2" name="Slide Number Placeholder 1">
            <a:extLst>
              <a:ext uri="{FF2B5EF4-FFF2-40B4-BE49-F238E27FC236}">
                <a16:creationId xmlns:a16="http://schemas.microsoft.com/office/drawing/2014/main" id="{C091ECE9-8CBD-481A-95E1-8972589365EE}"/>
              </a:ext>
            </a:extLst>
          </p:cNvPr>
          <p:cNvSpPr>
            <a:spLocks noGrp="1"/>
          </p:cNvSpPr>
          <p:nvPr>
            <p:ph type="sldNum" sz="quarter" idx="12"/>
          </p:nvPr>
        </p:nvSpPr>
        <p:spPr/>
        <p:txBody>
          <a:bodyPr/>
          <a:lstStyle/>
          <a:p>
            <a:fld id="{82DC137C-F1F3-4303-AE89-6D6829776F31}" type="slidenum">
              <a:rPr lang="en-GB" smtClean="0"/>
              <a:t>15</a:t>
            </a:fld>
            <a:endParaRPr lang="en-GB"/>
          </a:p>
        </p:txBody>
      </p:sp>
    </p:spTree>
    <p:extLst>
      <p:ext uri="{BB962C8B-B14F-4D97-AF65-F5344CB8AC3E}">
        <p14:creationId xmlns:p14="http://schemas.microsoft.com/office/powerpoint/2010/main" val="33109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207D10-D28A-4E84-940A-15770F8C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F9C11DA-7A4F-4547-A2CE-7EBC500F48E1}"/>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2800" dirty="0">
                <a:solidFill>
                  <a:schemeClr val="bg1"/>
                </a:solidFill>
              </a:rPr>
              <a:t>Working Safely Online</a:t>
            </a:r>
            <a:br>
              <a:rPr lang="en-US" sz="2800" dirty="0">
                <a:solidFill>
                  <a:schemeClr val="bg1"/>
                </a:solidFill>
              </a:rPr>
            </a:br>
            <a:r>
              <a:rPr lang="en-US" sz="2800" dirty="0">
                <a:solidFill>
                  <a:schemeClr val="bg1"/>
                </a:solidFill>
              </a:rPr>
              <a:t>These basic measures will ensure you are safe whilst working online.</a:t>
            </a:r>
          </a:p>
        </p:txBody>
      </p:sp>
      <p:pic>
        <p:nvPicPr>
          <p:cNvPr id="10" name="Content Placeholder 9">
            <a:extLst>
              <a:ext uri="{FF2B5EF4-FFF2-40B4-BE49-F238E27FC236}">
                <a16:creationId xmlns:a16="http://schemas.microsoft.com/office/drawing/2014/main" id="{26740B4E-9D73-4627-8CB3-F8EC4B7B9C0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367" r="2" b="2"/>
          <a:stretch/>
        </p:blipFill>
        <p:spPr>
          <a:xfrm>
            <a:off x="841248" y="2516777"/>
            <a:ext cx="5015484" cy="3660185"/>
          </a:xfrm>
          <a:prstGeom prst="rect">
            <a:avLst/>
          </a:prstGeom>
        </p:spPr>
      </p:pic>
      <p:sp>
        <p:nvSpPr>
          <p:cNvPr id="5" name="Content Placeholder 4">
            <a:extLst>
              <a:ext uri="{FF2B5EF4-FFF2-40B4-BE49-F238E27FC236}">
                <a16:creationId xmlns:a16="http://schemas.microsoft.com/office/drawing/2014/main" id="{1C5CEA1D-450D-4476-89C1-A4204DF332DD}"/>
              </a:ext>
            </a:extLst>
          </p:cNvPr>
          <p:cNvSpPr>
            <a:spLocks noGrp="1"/>
          </p:cNvSpPr>
          <p:nvPr>
            <p:ph sz="half" idx="1"/>
          </p:nvPr>
        </p:nvSpPr>
        <p:spPr>
          <a:xfrm>
            <a:off x="6335268" y="2287787"/>
            <a:ext cx="5015484" cy="4570213"/>
          </a:xfrm>
        </p:spPr>
        <p:txBody>
          <a:bodyPr vert="horz" lIns="91440" tIns="45720" rIns="91440" bIns="45720" rtlCol="0" anchor="ctr">
            <a:normAutofit/>
          </a:bodyPr>
          <a:lstStyle/>
          <a:p>
            <a:r>
              <a:rPr lang="en-US" sz="2200" dirty="0"/>
              <a:t>Personal Information – keep this private.  </a:t>
            </a:r>
          </a:p>
          <a:p>
            <a:r>
              <a:rPr lang="en-US" sz="2200" dirty="0"/>
              <a:t>Chat rooms and messaging may form part of the course delivery.  Don’t post inappropriate or offensive comments</a:t>
            </a:r>
          </a:p>
          <a:p>
            <a:r>
              <a:rPr lang="en-US" sz="2200" dirty="0"/>
              <a:t>Keep your password secure and ensure you log off when you leave your computer</a:t>
            </a:r>
          </a:p>
          <a:p>
            <a:r>
              <a:rPr lang="en-GB" sz="2200" dirty="0"/>
              <a:t>Reject any unwanted online requests for contacts/friends</a:t>
            </a:r>
          </a:p>
          <a:p>
            <a:r>
              <a:rPr lang="en-GB" sz="2200" dirty="0"/>
              <a:t>Recordings and screenshots of online sessions must not be taken without permission</a:t>
            </a:r>
            <a:endParaRPr lang="en-US" sz="2200" dirty="0"/>
          </a:p>
          <a:p>
            <a:pPr marL="0"/>
            <a:endParaRPr lang="en-US" sz="2200" dirty="0"/>
          </a:p>
        </p:txBody>
      </p:sp>
      <p:sp>
        <p:nvSpPr>
          <p:cNvPr id="2" name="Slide Number Placeholder 1">
            <a:extLst>
              <a:ext uri="{FF2B5EF4-FFF2-40B4-BE49-F238E27FC236}">
                <a16:creationId xmlns:a16="http://schemas.microsoft.com/office/drawing/2014/main" id="{BAB2CBBE-B810-4BD0-91BF-2F03A1F59A3F}"/>
              </a:ext>
            </a:extLst>
          </p:cNvPr>
          <p:cNvSpPr>
            <a:spLocks noGrp="1"/>
          </p:cNvSpPr>
          <p:nvPr>
            <p:ph type="sldNum" sz="quarter" idx="12"/>
          </p:nvPr>
        </p:nvSpPr>
        <p:spPr/>
        <p:txBody>
          <a:bodyPr/>
          <a:lstStyle/>
          <a:p>
            <a:fld id="{82DC137C-F1F3-4303-AE89-6D6829776F31}" type="slidenum">
              <a:rPr lang="en-GB" smtClean="0"/>
              <a:t>16</a:t>
            </a:fld>
            <a:endParaRPr lang="en-GB"/>
          </a:p>
        </p:txBody>
      </p:sp>
    </p:spTree>
    <p:extLst>
      <p:ext uri="{BB962C8B-B14F-4D97-AF65-F5344CB8AC3E}">
        <p14:creationId xmlns:p14="http://schemas.microsoft.com/office/powerpoint/2010/main" val="1965839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A71776-D6EB-4197-8E52-BECC4B0E721D}"/>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2800" dirty="0">
                <a:solidFill>
                  <a:schemeClr val="bg1"/>
                </a:solidFill>
              </a:rPr>
              <a:t>Working Safely Online</a:t>
            </a:r>
            <a:br>
              <a:rPr lang="en-US" sz="2800" dirty="0">
                <a:solidFill>
                  <a:schemeClr val="bg1"/>
                </a:solidFill>
              </a:rPr>
            </a:br>
            <a:r>
              <a:rPr lang="en-US" sz="2800" dirty="0">
                <a:solidFill>
                  <a:schemeClr val="bg1"/>
                </a:solidFill>
              </a:rPr>
              <a:t>These basic measures will ensure you are safe whilst working online.</a:t>
            </a:r>
          </a:p>
        </p:txBody>
      </p:sp>
      <p:pic>
        <p:nvPicPr>
          <p:cNvPr id="6" name="Content Placeholder 5" descr="Icon&#10;&#10;Description automatically generated">
            <a:extLst>
              <a:ext uri="{FF2B5EF4-FFF2-40B4-BE49-F238E27FC236}">
                <a16:creationId xmlns:a16="http://schemas.microsoft.com/office/drawing/2014/main" id="{DDFA755E-482B-4B59-815E-1255324FEB92}"/>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490" r="3" b="3296"/>
          <a:stretch/>
        </p:blipFill>
        <p:spPr>
          <a:xfrm>
            <a:off x="841248" y="2516777"/>
            <a:ext cx="5031232" cy="3660185"/>
          </a:xfrm>
          <a:prstGeom prst="rect">
            <a:avLst/>
          </a:prstGeom>
        </p:spPr>
      </p:pic>
      <p:sp>
        <p:nvSpPr>
          <p:cNvPr id="3" name="Content Placeholder 2">
            <a:extLst>
              <a:ext uri="{FF2B5EF4-FFF2-40B4-BE49-F238E27FC236}">
                <a16:creationId xmlns:a16="http://schemas.microsoft.com/office/drawing/2014/main" id="{6CF8C27C-B84F-4E4E-8E8D-97E2B668D5D3}"/>
              </a:ext>
            </a:extLst>
          </p:cNvPr>
          <p:cNvSpPr>
            <a:spLocks noGrp="1"/>
          </p:cNvSpPr>
          <p:nvPr>
            <p:ph sz="half" idx="1"/>
          </p:nvPr>
        </p:nvSpPr>
        <p:spPr>
          <a:xfrm>
            <a:off x="6096000" y="2733548"/>
            <a:ext cx="5870448" cy="3776981"/>
          </a:xfrm>
        </p:spPr>
        <p:txBody>
          <a:bodyPr vert="horz" lIns="91440" tIns="45720" rIns="91440" bIns="45720" rtlCol="0" anchor="ctr">
            <a:normAutofit/>
          </a:bodyPr>
          <a:lstStyle/>
          <a:p>
            <a:pPr marL="0" indent="0">
              <a:buNone/>
            </a:pPr>
            <a:r>
              <a:rPr lang="en-US" sz="2000" dirty="0"/>
              <a:t>Classroom rules still apply online</a:t>
            </a:r>
          </a:p>
          <a:p>
            <a:r>
              <a:rPr lang="en-US" sz="2000" dirty="0"/>
              <a:t>Offensive or abusive language will not be tolerated during online teaching sessions, in group messages or online chats</a:t>
            </a:r>
          </a:p>
          <a:p>
            <a:r>
              <a:rPr lang="en-US" sz="2000" dirty="0"/>
              <a:t>Backgrounds should be blurred during online sessions</a:t>
            </a:r>
          </a:p>
          <a:p>
            <a:r>
              <a:rPr lang="en-US" sz="2000" dirty="0"/>
              <a:t>Limit interruptions</a:t>
            </a:r>
          </a:p>
          <a:p>
            <a:pPr marL="0" indent="0">
              <a:buNone/>
            </a:pPr>
            <a:r>
              <a:rPr lang="en-GB" sz="2000" dirty="0"/>
              <a:t>Please refer to our Online Policy and Cyber Bullying Policies for detailed information and guidance.  These can be found at </a:t>
            </a:r>
            <a:r>
              <a:rPr lang="en-GB" sz="1400" dirty="0">
                <a:hlinkClick r:id="rId4"/>
              </a:rPr>
              <a:t>Safeguarding – Cheshire West and Chester (cheshireadultlearning.org)</a:t>
            </a:r>
            <a:endParaRPr lang="en-GB" sz="2000" dirty="0"/>
          </a:p>
          <a:p>
            <a:pPr marL="0" indent="0">
              <a:buNone/>
            </a:pPr>
            <a:endParaRPr lang="en-US" sz="2000" dirty="0"/>
          </a:p>
          <a:p>
            <a:pPr marL="0" indent="0">
              <a:buNone/>
            </a:pPr>
            <a:endParaRPr lang="en-US" sz="2000" dirty="0"/>
          </a:p>
        </p:txBody>
      </p:sp>
      <p:sp>
        <p:nvSpPr>
          <p:cNvPr id="4" name="Slide Number Placeholder 3">
            <a:extLst>
              <a:ext uri="{FF2B5EF4-FFF2-40B4-BE49-F238E27FC236}">
                <a16:creationId xmlns:a16="http://schemas.microsoft.com/office/drawing/2014/main" id="{AB576AC2-E161-40B7-BD4B-C206293A84F0}"/>
              </a:ext>
            </a:extLst>
          </p:cNvPr>
          <p:cNvSpPr>
            <a:spLocks noGrp="1"/>
          </p:cNvSpPr>
          <p:nvPr>
            <p:ph type="sldNum" sz="quarter" idx="12"/>
          </p:nvPr>
        </p:nvSpPr>
        <p:spPr/>
        <p:txBody>
          <a:bodyPr/>
          <a:lstStyle/>
          <a:p>
            <a:fld id="{82DC137C-F1F3-4303-AE89-6D6829776F31}" type="slidenum">
              <a:rPr lang="en-GB" smtClean="0"/>
              <a:t>17</a:t>
            </a:fld>
            <a:endParaRPr lang="en-GB"/>
          </a:p>
        </p:txBody>
      </p:sp>
    </p:spTree>
    <p:extLst>
      <p:ext uri="{BB962C8B-B14F-4D97-AF65-F5344CB8AC3E}">
        <p14:creationId xmlns:p14="http://schemas.microsoft.com/office/powerpoint/2010/main" val="2640307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a:xfrm>
            <a:off x="664584" y="388634"/>
            <a:ext cx="4944152" cy="1023071"/>
          </a:xfrm>
        </p:spPr>
        <p:txBody>
          <a:bodyPr>
            <a:normAutofit/>
          </a:bodyPr>
          <a:lstStyle/>
          <a:p>
            <a:r>
              <a:rPr lang="en-GB" b="1" dirty="0"/>
              <a:t>Equality and Diversity</a:t>
            </a:r>
          </a:p>
        </p:txBody>
      </p:sp>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39589" y="1411705"/>
            <a:ext cx="6212604" cy="5379620"/>
          </a:xfrm>
        </p:spPr>
        <p:txBody>
          <a:bodyPr>
            <a:normAutofit/>
          </a:bodyPr>
          <a:lstStyle/>
          <a:p>
            <a:pPr marL="357188" indent="-357188"/>
            <a:r>
              <a:rPr lang="en-GB" sz="2400" dirty="0"/>
              <a:t>Equality Act 2010 - 9 protected characteristics</a:t>
            </a:r>
          </a:p>
          <a:p>
            <a:pPr marL="0" indent="0">
              <a:buNone/>
            </a:pPr>
            <a:endParaRPr lang="en-GB" sz="2400" dirty="0"/>
          </a:p>
          <a:p>
            <a:pPr marL="357188" indent="-357188"/>
            <a:r>
              <a:rPr lang="en-GB" sz="2400" dirty="0">
                <a:hlinkClick r:id="rId2"/>
              </a:rPr>
              <a:t>https://youtu.be/VXLtKlmtrvM</a:t>
            </a:r>
            <a:endParaRPr lang="en-GB" sz="2400" dirty="0"/>
          </a:p>
          <a:p>
            <a:pPr marL="0" indent="0">
              <a:buNone/>
            </a:pPr>
            <a:endParaRPr lang="en-GB" sz="2400" dirty="0"/>
          </a:p>
          <a:p>
            <a:pPr marL="357188" lvl="0" indent="-357188"/>
            <a:r>
              <a:rPr lang="en-GB" sz="2400" dirty="0"/>
              <a:t>additional needs, health conditions or illness that can affect wellbeing or attendance</a:t>
            </a:r>
          </a:p>
          <a:p>
            <a:pPr marL="0" lvl="0" indent="0">
              <a:buNone/>
            </a:pPr>
            <a:endParaRPr lang="en-GB" sz="2400" dirty="0"/>
          </a:p>
          <a:p>
            <a:pPr marL="357188" indent="-357188"/>
            <a:r>
              <a:rPr lang="en-GB" sz="2400" dirty="0"/>
              <a:t>reporting concerns about unfair treatment</a:t>
            </a:r>
          </a:p>
          <a:p>
            <a:pPr marL="814388" lvl="1" indent="-357188"/>
            <a:r>
              <a:rPr lang="en-GB" dirty="0"/>
              <a:t>your tutor or,</a:t>
            </a:r>
          </a:p>
          <a:p>
            <a:pPr marL="814388" lvl="1" indent="-357188"/>
            <a:r>
              <a:rPr lang="en-GB" dirty="0"/>
              <a:t>Programme Manager, Ben Watts at </a:t>
            </a:r>
            <a:r>
              <a:rPr lang="en-GB" sz="1800" dirty="0">
                <a:hlinkClick r:id="rId3"/>
              </a:rPr>
              <a:t>benjamin.watts@cheshirewestandchester.gov.uk</a:t>
            </a:r>
            <a:r>
              <a:rPr lang="en-GB" sz="1800" dirty="0"/>
              <a:t> </a:t>
            </a:r>
          </a:p>
        </p:txBody>
      </p:sp>
      <p:sp>
        <p:nvSpPr>
          <p:cNvPr id="42" name="Rectangle 26">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16E17A-E643-479C-AFBF-D365FE2762C1}"/>
              </a:ext>
            </a:extLst>
          </p:cNvPr>
          <p:cNvPicPr>
            <a:picLocks noChangeAspect="1"/>
          </p:cNvPicPr>
          <p:nvPr/>
        </p:nvPicPr>
        <p:blipFill>
          <a:blip r:embed="rId4"/>
          <a:stretch>
            <a:fillRect/>
          </a:stretch>
        </p:blipFill>
        <p:spPr>
          <a:xfrm>
            <a:off x="6587180" y="557784"/>
            <a:ext cx="5120606" cy="5107357"/>
          </a:xfrm>
          <a:prstGeom prst="rect">
            <a:avLst/>
          </a:prstGeom>
        </p:spPr>
      </p:pic>
      <p:sp>
        <p:nvSpPr>
          <p:cNvPr id="4" name="Slide Number Placeholder 3">
            <a:extLst>
              <a:ext uri="{FF2B5EF4-FFF2-40B4-BE49-F238E27FC236}">
                <a16:creationId xmlns:a16="http://schemas.microsoft.com/office/drawing/2014/main" id="{A4A7C011-B052-4A7E-B160-425F1F1FF0C6}"/>
              </a:ext>
            </a:extLst>
          </p:cNvPr>
          <p:cNvSpPr>
            <a:spLocks noGrp="1"/>
          </p:cNvSpPr>
          <p:nvPr>
            <p:ph type="sldNum" sz="quarter" idx="12"/>
          </p:nvPr>
        </p:nvSpPr>
        <p:spPr/>
        <p:txBody>
          <a:bodyPr/>
          <a:lstStyle/>
          <a:p>
            <a:fld id="{82DC137C-F1F3-4303-AE89-6D6829776F31}" type="slidenum">
              <a:rPr lang="en-GB" smtClean="0"/>
              <a:t>18</a:t>
            </a:fld>
            <a:endParaRPr lang="en-GB"/>
          </a:p>
        </p:txBody>
      </p:sp>
    </p:spTree>
    <p:extLst>
      <p:ext uri="{BB962C8B-B14F-4D97-AF65-F5344CB8AC3E}">
        <p14:creationId xmlns:p14="http://schemas.microsoft.com/office/powerpoint/2010/main" val="982514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evel of satisfaction - Clip Art Library">
            <a:extLst>
              <a:ext uri="{FF2B5EF4-FFF2-40B4-BE49-F238E27FC236}">
                <a16:creationId xmlns:a16="http://schemas.microsoft.com/office/drawing/2014/main" id="{AFEEEA08-D6F4-4B77-8CFA-0233448D3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34" y="4438650"/>
            <a:ext cx="3592666" cy="26910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p:txBody>
          <a:bodyPr/>
          <a:lstStyle/>
          <a:p>
            <a:pPr algn="ctr"/>
            <a:r>
              <a:rPr lang="en-GB" b="1" dirty="0"/>
              <a:t>Course Improvement and Feedback</a:t>
            </a:r>
          </a:p>
        </p:txBody>
      </p:sp>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838200" y="1573363"/>
            <a:ext cx="10810875" cy="5208437"/>
          </a:xfrm>
        </p:spPr>
        <p:txBody>
          <a:bodyPr>
            <a:normAutofit fontScale="85000" lnSpcReduction="20000"/>
          </a:bodyPr>
          <a:lstStyle/>
          <a:p>
            <a:pPr marL="0" lvl="0" indent="0">
              <a:buNone/>
            </a:pPr>
            <a:r>
              <a:rPr lang="en-GB" dirty="0"/>
              <a:t>You can provide us with </a:t>
            </a:r>
            <a:r>
              <a:rPr lang="en-GB" b="1" dirty="0"/>
              <a:t>feedback</a:t>
            </a:r>
            <a:r>
              <a:rPr lang="en-GB" dirty="0"/>
              <a:t> about the course by:</a:t>
            </a:r>
          </a:p>
          <a:p>
            <a:pPr marL="0" lvl="0" indent="0">
              <a:buNone/>
            </a:pPr>
            <a:endParaRPr lang="en-GB" dirty="0"/>
          </a:p>
          <a:p>
            <a:pPr marL="357188" indent="-357188"/>
            <a:r>
              <a:rPr lang="en-GB" dirty="0"/>
              <a:t>completing your ILP and end of course learner feedback form</a:t>
            </a:r>
          </a:p>
          <a:p>
            <a:pPr marL="0" indent="0">
              <a:buNone/>
            </a:pPr>
            <a:endParaRPr lang="en-GB" dirty="0"/>
          </a:p>
          <a:p>
            <a:pPr marL="357188" lvl="0" indent="-357188"/>
            <a:r>
              <a:rPr lang="en-GB" dirty="0"/>
              <a:t>speaking to your tutor</a:t>
            </a:r>
          </a:p>
          <a:p>
            <a:pPr marL="0" lvl="0" indent="0">
              <a:buNone/>
            </a:pPr>
            <a:endParaRPr lang="en-GB" dirty="0"/>
          </a:p>
          <a:p>
            <a:pPr marL="357188" lvl="0" indent="-357188"/>
            <a:r>
              <a:rPr lang="en-GB" dirty="0"/>
              <a:t>contacting the Programme Manager, Ben Watts, </a:t>
            </a:r>
            <a:r>
              <a:rPr lang="en-GB"/>
              <a:t>at: </a:t>
            </a:r>
            <a:r>
              <a:rPr lang="en-GB">
                <a:hlinkClick r:id="rId3"/>
              </a:rPr>
              <a:t>benjamin</a:t>
            </a:r>
            <a:r>
              <a:rPr lang="en-GB" dirty="0">
                <a:hlinkClick r:id="rId3"/>
              </a:rPr>
              <a:t>.watts@cheshirewestandchester.gov.uk</a:t>
            </a:r>
            <a:r>
              <a:rPr lang="en-GB" dirty="0"/>
              <a:t> </a:t>
            </a:r>
          </a:p>
          <a:p>
            <a:pPr marL="0" lvl="0" indent="0">
              <a:buNone/>
            </a:pPr>
            <a:endParaRPr lang="en-GB" dirty="0"/>
          </a:p>
          <a:p>
            <a:pPr marL="357188" lvl="0" indent="-357188"/>
            <a:r>
              <a:rPr lang="en-GB" dirty="0"/>
              <a:t>leaving feedback online at: </a:t>
            </a:r>
            <a:r>
              <a:rPr lang="en-GB" dirty="0">
                <a:hlinkClick r:id="rId4"/>
              </a:rPr>
              <a:t>https://cheshireadultlearning.org/learner_feedback/new</a:t>
            </a:r>
            <a:r>
              <a:rPr lang="en-GB" dirty="0"/>
              <a:t> </a:t>
            </a:r>
          </a:p>
          <a:p>
            <a:pPr marL="0" lvl="0" indent="0">
              <a:buNone/>
            </a:pPr>
            <a:endParaRPr lang="en-GB" dirty="0"/>
          </a:p>
          <a:p>
            <a:pPr marL="357188" indent="-357188"/>
            <a:r>
              <a:rPr lang="en-GB" dirty="0"/>
              <a:t>visiting the Ofsted website at:</a:t>
            </a:r>
          </a:p>
          <a:p>
            <a:pPr marL="0" indent="0">
              <a:buNone/>
            </a:pPr>
            <a:r>
              <a:rPr lang="en-GB" dirty="0">
                <a:solidFill>
                  <a:schemeClr val="bg1"/>
                </a:solidFill>
                <a:hlinkClick r:id="rId5">
                  <a:extLst>
                    <a:ext uri="{A12FA001-AC4F-418D-AE19-62706E023703}">
                      <ahyp:hlinkClr xmlns:ahyp="http://schemas.microsoft.com/office/drawing/2018/hyperlinkcolor" val="tx"/>
                    </a:ext>
                  </a:extLst>
                </a:hlinkClick>
              </a:rPr>
              <a:t>     </a:t>
            </a:r>
            <a:r>
              <a:rPr lang="en-GB" dirty="0">
                <a:solidFill>
                  <a:srgbClr val="0563C1"/>
                </a:solidFill>
                <a:hlinkClick r:id="rId6"/>
              </a:rPr>
              <a:t>https://www.gov.uk/government/organisations/ofsted</a:t>
            </a:r>
            <a:r>
              <a:rPr lang="en-GB" dirty="0">
                <a:solidFill>
                  <a:srgbClr val="0563C1"/>
                </a:solidFill>
              </a:rPr>
              <a:t> </a:t>
            </a:r>
            <a:endParaRPr lang="en-GB" dirty="0"/>
          </a:p>
          <a:p>
            <a:pPr marL="357188" lvl="0" indent="-357188"/>
            <a:endParaRPr lang="en-GB" dirty="0"/>
          </a:p>
        </p:txBody>
      </p:sp>
      <p:sp>
        <p:nvSpPr>
          <p:cNvPr id="4" name="Slide Number Placeholder 3">
            <a:extLst>
              <a:ext uri="{FF2B5EF4-FFF2-40B4-BE49-F238E27FC236}">
                <a16:creationId xmlns:a16="http://schemas.microsoft.com/office/drawing/2014/main" id="{53ECDCC0-5E75-4852-BA20-DA093E01248C}"/>
              </a:ext>
            </a:extLst>
          </p:cNvPr>
          <p:cNvSpPr>
            <a:spLocks noGrp="1"/>
          </p:cNvSpPr>
          <p:nvPr>
            <p:ph type="sldNum" sz="quarter" idx="12"/>
          </p:nvPr>
        </p:nvSpPr>
        <p:spPr/>
        <p:txBody>
          <a:bodyPr/>
          <a:lstStyle/>
          <a:p>
            <a:fld id="{82DC137C-F1F3-4303-AE89-6D6829776F31}" type="slidenum">
              <a:rPr lang="en-GB" smtClean="0"/>
              <a:t>19</a:t>
            </a:fld>
            <a:endParaRPr lang="en-GB"/>
          </a:p>
        </p:txBody>
      </p:sp>
    </p:spTree>
    <p:extLst>
      <p:ext uri="{BB962C8B-B14F-4D97-AF65-F5344CB8AC3E}">
        <p14:creationId xmlns:p14="http://schemas.microsoft.com/office/powerpoint/2010/main" val="119148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105F20-3AF3-4D59-9EEF-435408D15037}"/>
              </a:ext>
            </a:extLst>
          </p:cNvPr>
          <p:cNvPicPr>
            <a:picLocks noChangeAspect="1"/>
          </p:cNvPicPr>
          <p:nvPr/>
        </p:nvPicPr>
        <p:blipFill>
          <a:blip r:embed="rId2"/>
          <a:stretch>
            <a:fillRect/>
          </a:stretch>
        </p:blipFill>
        <p:spPr>
          <a:xfrm>
            <a:off x="5198165" y="1440138"/>
            <a:ext cx="6722166" cy="3368085"/>
          </a:xfrm>
          <a:prstGeom prst="rect">
            <a:avLst/>
          </a:prstGeom>
        </p:spPr>
      </p:pic>
      <p:sp>
        <p:nvSpPr>
          <p:cNvPr id="2" name="Title 1">
            <a:extLst>
              <a:ext uri="{FF2B5EF4-FFF2-40B4-BE49-F238E27FC236}">
                <a16:creationId xmlns:a16="http://schemas.microsoft.com/office/drawing/2014/main" id="{FCEFBB6C-117B-4D34-B4D6-300497C4DC88}"/>
              </a:ext>
            </a:extLst>
          </p:cNvPr>
          <p:cNvSpPr>
            <a:spLocks noGrp="1"/>
          </p:cNvSpPr>
          <p:nvPr>
            <p:ph type="title"/>
          </p:nvPr>
        </p:nvSpPr>
        <p:spPr/>
        <p:txBody>
          <a:bodyPr/>
          <a:lstStyle/>
          <a:p>
            <a:pPr algn="ctr"/>
            <a:r>
              <a:rPr lang="en-GB" b="1" dirty="0"/>
              <a:t>Induction Outline</a:t>
            </a:r>
          </a:p>
        </p:txBody>
      </p:sp>
      <p:sp>
        <p:nvSpPr>
          <p:cNvPr id="3" name="Content Placeholder 2">
            <a:extLst>
              <a:ext uri="{FF2B5EF4-FFF2-40B4-BE49-F238E27FC236}">
                <a16:creationId xmlns:a16="http://schemas.microsoft.com/office/drawing/2014/main" id="{E0C2A85C-0074-46F5-9FBF-D13393A6B616}"/>
              </a:ext>
            </a:extLst>
          </p:cNvPr>
          <p:cNvSpPr>
            <a:spLocks noGrp="1"/>
          </p:cNvSpPr>
          <p:nvPr>
            <p:ph idx="1"/>
          </p:nvPr>
        </p:nvSpPr>
        <p:spPr>
          <a:xfrm>
            <a:off x="838200" y="1870180"/>
            <a:ext cx="10515600" cy="3898315"/>
          </a:xfrm>
        </p:spPr>
        <p:txBody>
          <a:bodyPr>
            <a:normAutofit fontScale="92500" lnSpcReduction="20000"/>
          </a:bodyPr>
          <a:lstStyle/>
          <a:p>
            <a:r>
              <a:rPr lang="en-GB" dirty="0"/>
              <a:t>your learning entitlement</a:t>
            </a:r>
          </a:p>
          <a:p>
            <a:r>
              <a:rPr lang="en-GB" dirty="0"/>
              <a:t>the Individual Learning Plan (ILP)</a:t>
            </a:r>
          </a:p>
          <a:p>
            <a:r>
              <a:rPr lang="en-GB" dirty="0"/>
              <a:t>progress and support beyond your course</a:t>
            </a:r>
          </a:p>
          <a:p>
            <a:r>
              <a:rPr lang="en-GB" dirty="0"/>
              <a:t>Health and Safety and Safeguarding</a:t>
            </a:r>
          </a:p>
          <a:p>
            <a:r>
              <a:rPr lang="en-GB" dirty="0"/>
              <a:t>Equality and Diversity</a:t>
            </a:r>
          </a:p>
          <a:p>
            <a:r>
              <a:rPr lang="en-GB" dirty="0"/>
              <a:t>course improvement and feedback</a:t>
            </a:r>
          </a:p>
          <a:p>
            <a:endParaRPr lang="en-GB" dirty="0"/>
          </a:p>
          <a:p>
            <a:r>
              <a:rPr lang="en-GB" dirty="0"/>
              <a:t>Learner Handbook</a:t>
            </a:r>
          </a:p>
          <a:p>
            <a:r>
              <a:rPr lang="en-GB" dirty="0"/>
              <a:t>Induction Checklist in the Individual Learning Plan</a:t>
            </a:r>
          </a:p>
        </p:txBody>
      </p:sp>
      <p:sp>
        <p:nvSpPr>
          <p:cNvPr id="5" name="Slide Number Placeholder 4">
            <a:extLst>
              <a:ext uri="{FF2B5EF4-FFF2-40B4-BE49-F238E27FC236}">
                <a16:creationId xmlns:a16="http://schemas.microsoft.com/office/drawing/2014/main" id="{7AA4DA1B-F1D7-46A2-9596-122C29840B70}"/>
              </a:ext>
            </a:extLst>
          </p:cNvPr>
          <p:cNvSpPr>
            <a:spLocks noGrp="1"/>
          </p:cNvSpPr>
          <p:nvPr>
            <p:ph type="sldNum" sz="quarter" idx="12"/>
          </p:nvPr>
        </p:nvSpPr>
        <p:spPr/>
        <p:txBody>
          <a:bodyPr/>
          <a:lstStyle/>
          <a:p>
            <a:fld id="{82DC137C-F1F3-4303-AE89-6D6829776F31}" type="slidenum">
              <a:rPr lang="en-GB" smtClean="0"/>
              <a:t>2</a:t>
            </a:fld>
            <a:endParaRPr lang="en-GB"/>
          </a:p>
        </p:txBody>
      </p:sp>
    </p:spTree>
    <p:extLst>
      <p:ext uri="{BB962C8B-B14F-4D97-AF65-F5344CB8AC3E}">
        <p14:creationId xmlns:p14="http://schemas.microsoft.com/office/powerpoint/2010/main" val="348062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a:xfrm>
            <a:off x="838199" y="294117"/>
            <a:ext cx="10515600" cy="1077595"/>
          </a:xfrm>
        </p:spPr>
        <p:txBody>
          <a:bodyPr/>
          <a:lstStyle/>
          <a:p>
            <a:pPr algn="ctr"/>
            <a:r>
              <a:rPr lang="en-GB" b="1" dirty="0"/>
              <a:t>Your Learning Entitlement</a:t>
            </a:r>
          </a:p>
        </p:txBody>
      </p:sp>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838199" y="2362370"/>
            <a:ext cx="10515599" cy="3124030"/>
          </a:xfrm>
        </p:spPr>
        <p:txBody>
          <a:bodyPr>
            <a:normAutofit/>
          </a:bodyPr>
          <a:lstStyle/>
          <a:p>
            <a:pPr marL="357188" indent="-357188"/>
            <a:r>
              <a:rPr lang="en-GB" sz="3300" dirty="0"/>
              <a:t>the role of your tutor</a:t>
            </a:r>
          </a:p>
          <a:p>
            <a:pPr marL="357188" indent="-357188"/>
            <a:r>
              <a:rPr lang="en-GB" sz="3300" dirty="0"/>
              <a:t>policies can be viewed at </a:t>
            </a:r>
            <a:r>
              <a:rPr lang="en-GB" sz="3300" u="sng" dirty="0">
                <a:solidFill>
                  <a:schemeClr val="accent1"/>
                </a:solidFill>
              </a:rPr>
              <a:t>www2.cheshireadultlearning.org</a:t>
            </a:r>
            <a:endParaRPr lang="en-GB" sz="2800" u="sng" dirty="0">
              <a:solidFill>
                <a:schemeClr val="accent1"/>
              </a:solidFill>
            </a:endParaRPr>
          </a:p>
          <a:p>
            <a:pPr marL="814388" lvl="1" indent="-357188"/>
            <a:endParaRPr lang="en-GB" u="sng" dirty="0"/>
          </a:p>
        </p:txBody>
      </p:sp>
      <p:sp>
        <p:nvSpPr>
          <p:cNvPr id="4" name="Slide Number Placeholder 3">
            <a:extLst>
              <a:ext uri="{FF2B5EF4-FFF2-40B4-BE49-F238E27FC236}">
                <a16:creationId xmlns:a16="http://schemas.microsoft.com/office/drawing/2014/main" id="{CD0591E5-7F55-49BE-898F-1CF817122E4F}"/>
              </a:ext>
            </a:extLst>
          </p:cNvPr>
          <p:cNvSpPr>
            <a:spLocks noGrp="1"/>
          </p:cNvSpPr>
          <p:nvPr>
            <p:ph type="sldNum" sz="quarter" idx="12"/>
          </p:nvPr>
        </p:nvSpPr>
        <p:spPr/>
        <p:txBody>
          <a:bodyPr/>
          <a:lstStyle/>
          <a:p>
            <a:fld id="{82DC137C-F1F3-4303-AE89-6D6829776F31}" type="slidenum">
              <a:rPr lang="en-GB" smtClean="0"/>
              <a:t>3</a:t>
            </a:fld>
            <a:endParaRPr lang="en-GB"/>
          </a:p>
        </p:txBody>
      </p:sp>
    </p:spTree>
    <p:extLst>
      <p:ext uri="{BB962C8B-B14F-4D97-AF65-F5344CB8AC3E}">
        <p14:creationId xmlns:p14="http://schemas.microsoft.com/office/powerpoint/2010/main" val="377736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A020C-FD16-43C2-8909-B5A153FE2231}"/>
              </a:ext>
            </a:extLst>
          </p:cNvPr>
          <p:cNvSpPr>
            <a:spLocks noGrp="1"/>
          </p:cNvSpPr>
          <p:nvPr>
            <p:ph idx="1"/>
          </p:nvPr>
        </p:nvSpPr>
        <p:spPr>
          <a:xfrm>
            <a:off x="838200" y="962025"/>
            <a:ext cx="10515600" cy="4351338"/>
          </a:xfrm>
        </p:spPr>
        <p:txBody>
          <a:bodyPr>
            <a:normAutofit fontScale="92500" lnSpcReduction="20000"/>
          </a:bodyPr>
          <a:lstStyle/>
          <a:p>
            <a:pPr marL="357188" indent="-357188"/>
            <a:r>
              <a:rPr lang="en-GB" sz="3300" dirty="0"/>
              <a:t>the funding for your course</a:t>
            </a:r>
          </a:p>
          <a:p>
            <a:pPr marL="898525" indent="0">
              <a:buNone/>
            </a:pPr>
            <a:r>
              <a:rPr lang="en-GB" sz="3300" dirty="0"/>
              <a:t> </a:t>
            </a:r>
          </a:p>
          <a:p>
            <a:r>
              <a:rPr lang="en-GB" sz="3400" dirty="0"/>
              <a:t>  Ski</a:t>
            </a:r>
            <a:r>
              <a:rPr lang="en-GB" sz="3300" dirty="0"/>
              <a:t>lls and Employment contacts:</a:t>
            </a:r>
          </a:p>
          <a:p>
            <a:pPr marL="914400" lvl="2" indent="0">
              <a:buNone/>
            </a:pPr>
            <a:r>
              <a:rPr lang="en-GB" sz="3400" dirty="0"/>
              <a:t>- tutor</a:t>
            </a:r>
          </a:p>
          <a:p>
            <a:pPr marL="914400" lvl="2" indent="0">
              <a:buNone/>
            </a:pPr>
            <a:r>
              <a:rPr lang="en-GB" sz="3300" dirty="0"/>
              <a:t>- Programme Manager,   </a:t>
            </a:r>
            <a:r>
              <a:rPr lang="en-GB" sz="2900" dirty="0">
                <a:hlinkClick r:id="rId2"/>
              </a:rPr>
              <a:t>benjamin.watts@cheshirewestandchester.gov.uk</a:t>
            </a:r>
            <a:r>
              <a:rPr lang="en-GB" sz="2900" dirty="0"/>
              <a:t>  </a:t>
            </a:r>
          </a:p>
          <a:p>
            <a:pPr marL="914400" lvl="2" indent="0">
              <a:buNone/>
            </a:pPr>
            <a:r>
              <a:rPr lang="en-GB" sz="3300" dirty="0"/>
              <a:t>- Skills and Employment Manager, </a:t>
            </a:r>
            <a:r>
              <a:rPr lang="en-GB" sz="2900" dirty="0">
                <a:hlinkClick r:id="rId3"/>
              </a:rPr>
              <a:t>matthew.smith@cheshirewestandchester.gov.uk</a:t>
            </a:r>
            <a:r>
              <a:rPr lang="en-GB" sz="2900" dirty="0"/>
              <a:t> </a:t>
            </a:r>
          </a:p>
          <a:p>
            <a:pPr marL="352425" lvl="1" indent="-352425"/>
            <a:endParaRPr lang="en-GB" sz="3300" dirty="0"/>
          </a:p>
          <a:p>
            <a:pPr marL="457200" lvl="1" indent="-457200"/>
            <a:r>
              <a:rPr lang="en-GB" sz="3300" dirty="0"/>
              <a:t>Code of Conduct and ground rules</a:t>
            </a:r>
          </a:p>
        </p:txBody>
      </p:sp>
      <p:sp>
        <p:nvSpPr>
          <p:cNvPr id="2" name="Slide Number Placeholder 1">
            <a:extLst>
              <a:ext uri="{FF2B5EF4-FFF2-40B4-BE49-F238E27FC236}">
                <a16:creationId xmlns:a16="http://schemas.microsoft.com/office/drawing/2014/main" id="{3709422A-ECB3-43B9-A7F6-041046677A0C}"/>
              </a:ext>
            </a:extLst>
          </p:cNvPr>
          <p:cNvSpPr>
            <a:spLocks noGrp="1"/>
          </p:cNvSpPr>
          <p:nvPr>
            <p:ph type="sldNum" sz="quarter" idx="12"/>
          </p:nvPr>
        </p:nvSpPr>
        <p:spPr/>
        <p:txBody>
          <a:bodyPr/>
          <a:lstStyle/>
          <a:p>
            <a:fld id="{82DC137C-F1F3-4303-AE89-6D6829776F31}" type="slidenum">
              <a:rPr lang="en-GB" smtClean="0"/>
              <a:t>4</a:t>
            </a:fld>
            <a:endParaRPr lang="en-GB"/>
          </a:p>
        </p:txBody>
      </p:sp>
    </p:spTree>
    <p:extLst>
      <p:ext uri="{BB962C8B-B14F-4D97-AF65-F5344CB8AC3E}">
        <p14:creationId xmlns:p14="http://schemas.microsoft.com/office/powerpoint/2010/main" val="185652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a:xfrm>
            <a:off x="572493" y="238539"/>
            <a:ext cx="11018520" cy="1434415"/>
          </a:xfrm>
        </p:spPr>
        <p:txBody>
          <a:bodyPr anchor="b">
            <a:normAutofit/>
          </a:bodyPr>
          <a:lstStyle/>
          <a:p>
            <a:r>
              <a:rPr lang="en-GB" sz="5400" b="1" dirty="0"/>
              <a:t>The </a:t>
            </a:r>
            <a:r>
              <a:rPr lang="en-GB" sz="5400" b="1" dirty="0">
                <a:solidFill>
                  <a:srgbClr val="0070C0"/>
                </a:solidFill>
              </a:rPr>
              <a:t>I</a:t>
            </a:r>
            <a:r>
              <a:rPr lang="en-GB" sz="5400" b="1" dirty="0"/>
              <a:t>ndividual </a:t>
            </a:r>
            <a:r>
              <a:rPr lang="en-GB" sz="5400" b="1" dirty="0">
                <a:solidFill>
                  <a:srgbClr val="0070C0"/>
                </a:solidFill>
              </a:rPr>
              <a:t>L</a:t>
            </a:r>
            <a:r>
              <a:rPr lang="en-GB" sz="5400" b="1" dirty="0"/>
              <a:t>earning </a:t>
            </a:r>
            <a:r>
              <a:rPr lang="en-GB" sz="5400" b="1" dirty="0">
                <a:solidFill>
                  <a:srgbClr val="0070C0"/>
                </a:solidFill>
              </a:rPr>
              <a:t>P</a:t>
            </a:r>
            <a:r>
              <a:rPr lang="en-GB" sz="5400" b="1" dirty="0"/>
              <a:t>lan (</a:t>
            </a:r>
            <a:r>
              <a:rPr lang="en-GB" sz="5400" b="1" dirty="0">
                <a:solidFill>
                  <a:srgbClr val="0070C0"/>
                </a:solidFill>
              </a:rPr>
              <a:t>ILP</a:t>
            </a:r>
            <a:r>
              <a:rPr lang="en-GB" sz="5400" b="1" dirty="0"/>
              <a:t>)</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572493" y="2489315"/>
            <a:ext cx="6713552" cy="4119172"/>
          </a:xfrm>
        </p:spPr>
        <p:txBody>
          <a:bodyPr anchor="t">
            <a:normAutofit/>
          </a:bodyPr>
          <a:lstStyle/>
          <a:p>
            <a:pPr marL="357188" indent="-357188"/>
            <a:r>
              <a:rPr lang="en-GB" sz="2200" dirty="0"/>
              <a:t>summary of initial assessment</a:t>
            </a:r>
          </a:p>
          <a:p>
            <a:pPr marL="0" indent="0">
              <a:buNone/>
            </a:pPr>
            <a:endParaRPr lang="en-GB" sz="2200" dirty="0"/>
          </a:p>
          <a:p>
            <a:pPr marL="357188" indent="-357188"/>
            <a:r>
              <a:rPr lang="en-GB" sz="2200" dirty="0"/>
              <a:t>opportunities to access additional learning support</a:t>
            </a:r>
          </a:p>
          <a:p>
            <a:pPr marL="0" indent="0">
              <a:buNone/>
            </a:pPr>
            <a:endParaRPr lang="en-GB" sz="2200" dirty="0"/>
          </a:p>
          <a:p>
            <a:pPr marL="357188" indent="-357188"/>
            <a:r>
              <a:rPr lang="en-GB" sz="2200" dirty="0"/>
              <a:t>course targets and personal targets</a:t>
            </a:r>
          </a:p>
          <a:p>
            <a:pPr marL="0" indent="0">
              <a:buNone/>
            </a:pPr>
            <a:endParaRPr lang="en-GB" sz="2200" dirty="0"/>
          </a:p>
          <a:p>
            <a:pPr marL="357188" indent="-357188"/>
            <a:r>
              <a:rPr lang="en-GB" sz="2200" dirty="0"/>
              <a:t>course related/essential transferable skills and attributes</a:t>
            </a:r>
          </a:p>
        </p:txBody>
      </p:sp>
      <p:pic>
        <p:nvPicPr>
          <p:cNvPr id="5" name="Picture 4">
            <a:extLst>
              <a:ext uri="{FF2B5EF4-FFF2-40B4-BE49-F238E27FC236}">
                <a16:creationId xmlns:a16="http://schemas.microsoft.com/office/drawing/2014/main" id="{470F36A3-3FD3-4EE8-82AC-D4539B7D3382}"/>
              </a:ext>
            </a:extLst>
          </p:cNvPr>
          <p:cNvPicPr>
            <a:picLocks noChangeAspect="1"/>
          </p:cNvPicPr>
          <p:nvPr/>
        </p:nvPicPr>
        <p:blipFill rotWithShape="1">
          <a:blip r:embed="rId2"/>
          <a:srcRect t="12164" r="2" b="2"/>
          <a:stretch/>
        </p:blipFill>
        <p:spPr>
          <a:xfrm>
            <a:off x="7196731" y="2071316"/>
            <a:ext cx="4419991" cy="4119172"/>
          </a:xfrm>
          <a:prstGeom prst="rect">
            <a:avLst/>
          </a:prstGeom>
        </p:spPr>
      </p:pic>
      <p:sp>
        <p:nvSpPr>
          <p:cNvPr id="4" name="Slide Number Placeholder 3">
            <a:extLst>
              <a:ext uri="{FF2B5EF4-FFF2-40B4-BE49-F238E27FC236}">
                <a16:creationId xmlns:a16="http://schemas.microsoft.com/office/drawing/2014/main" id="{E50F5C5A-55EA-4DB3-B700-48871DAC193F}"/>
              </a:ext>
            </a:extLst>
          </p:cNvPr>
          <p:cNvSpPr>
            <a:spLocks noGrp="1"/>
          </p:cNvSpPr>
          <p:nvPr>
            <p:ph type="sldNum" sz="quarter" idx="12"/>
          </p:nvPr>
        </p:nvSpPr>
        <p:spPr/>
        <p:txBody>
          <a:bodyPr/>
          <a:lstStyle/>
          <a:p>
            <a:fld id="{82DC137C-F1F3-4303-AE89-6D6829776F31}" type="slidenum">
              <a:rPr lang="en-GB" smtClean="0"/>
              <a:t>5</a:t>
            </a:fld>
            <a:endParaRPr lang="en-GB"/>
          </a:p>
        </p:txBody>
      </p:sp>
    </p:spTree>
    <p:extLst>
      <p:ext uri="{BB962C8B-B14F-4D97-AF65-F5344CB8AC3E}">
        <p14:creationId xmlns:p14="http://schemas.microsoft.com/office/powerpoint/2010/main" val="84472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5EFF988-15D8-48AB-8421-E906BE6293BA}"/>
              </a:ext>
            </a:extLst>
          </p:cNvPr>
          <p:cNvSpPr>
            <a:spLocks noGrp="1"/>
          </p:cNvSpPr>
          <p:nvPr>
            <p:ph type="title"/>
          </p:nvPr>
        </p:nvSpPr>
        <p:spPr>
          <a:xfrm>
            <a:off x="-783536" y="794074"/>
            <a:ext cx="6878775" cy="1284752"/>
          </a:xfrm>
        </p:spPr>
        <p:txBody>
          <a:bodyPr anchor="b">
            <a:normAutofit fontScale="90000"/>
          </a:bodyPr>
          <a:lstStyle/>
          <a:p>
            <a:pPr algn="ctr"/>
            <a:r>
              <a:rPr lang="en-GB" sz="4200" b="1" dirty="0"/>
              <a:t>The</a:t>
            </a:r>
            <a:br>
              <a:rPr lang="en-GB" sz="4200" b="1" dirty="0"/>
            </a:br>
            <a:r>
              <a:rPr lang="en-GB" sz="4200" b="1" dirty="0">
                <a:solidFill>
                  <a:srgbClr val="0070C0"/>
                </a:solidFill>
              </a:rPr>
              <a:t>I</a:t>
            </a:r>
            <a:r>
              <a:rPr lang="en-GB" sz="4200" b="1" dirty="0"/>
              <a:t>ndividual </a:t>
            </a:r>
            <a:r>
              <a:rPr lang="en-GB" sz="4200" b="1" dirty="0">
                <a:solidFill>
                  <a:srgbClr val="0070C0"/>
                </a:solidFill>
              </a:rPr>
              <a:t>L</a:t>
            </a:r>
            <a:r>
              <a:rPr lang="en-GB" sz="4200" b="1" dirty="0"/>
              <a:t>earning </a:t>
            </a:r>
            <a:r>
              <a:rPr lang="en-GB" sz="4200" b="1" dirty="0">
                <a:solidFill>
                  <a:srgbClr val="0070C0"/>
                </a:solidFill>
              </a:rPr>
              <a:t>P</a:t>
            </a:r>
            <a:r>
              <a:rPr lang="en-GB" sz="4200" b="1" dirty="0"/>
              <a:t>lan (continued)</a:t>
            </a:r>
          </a:p>
        </p:txBody>
      </p:sp>
      <p:sp>
        <p:nvSpPr>
          <p:cNvPr id="410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80C805-2EB1-49F8-9C68-40D7B27E4709}"/>
              </a:ext>
            </a:extLst>
          </p:cNvPr>
          <p:cNvSpPr>
            <a:spLocks noGrp="1"/>
          </p:cNvSpPr>
          <p:nvPr>
            <p:ph idx="1"/>
          </p:nvPr>
        </p:nvSpPr>
        <p:spPr>
          <a:xfrm>
            <a:off x="640080" y="2872899"/>
            <a:ext cx="4670097" cy="3531964"/>
          </a:xfrm>
        </p:spPr>
        <p:txBody>
          <a:bodyPr>
            <a:normAutofit lnSpcReduction="10000"/>
          </a:bodyPr>
          <a:lstStyle/>
          <a:p>
            <a:r>
              <a:rPr lang="en-GB" sz="2300" dirty="0"/>
              <a:t>monitoring of progress from starting point</a:t>
            </a:r>
          </a:p>
          <a:p>
            <a:pPr lvl="1"/>
            <a:r>
              <a:rPr lang="en-GB" sz="1900" dirty="0"/>
              <a:t>Tasks</a:t>
            </a:r>
          </a:p>
          <a:p>
            <a:pPr lvl="1"/>
            <a:r>
              <a:rPr lang="en-GB" sz="1900" dirty="0"/>
              <a:t>Questions and answers</a:t>
            </a:r>
          </a:p>
          <a:p>
            <a:pPr lvl="1"/>
            <a:r>
              <a:rPr lang="en-GB" sz="1900" dirty="0"/>
              <a:t>Group work and discussions</a:t>
            </a:r>
          </a:p>
          <a:p>
            <a:pPr lvl="1"/>
            <a:r>
              <a:rPr lang="en-GB" sz="1900" dirty="0"/>
              <a:t>Quizzes</a:t>
            </a:r>
          </a:p>
          <a:p>
            <a:pPr lvl="1"/>
            <a:r>
              <a:rPr lang="en-GB" sz="1900" dirty="0"/>
              <a:t>Observations</a:t>
            </a:r>
            <a:endParaRPr lang="en-GB" sz="2300" dirty="0"/>
          </a:p>
          <a:p>
            <a:r>
              <a:rPr lang="en-GB" sz="2300" dirty="0"/>
              <a:t>tutor feedback about how to improve</a:t>
            </a:r>
          </a:p>
          <a:p>
            <a:r>
              <a:rPr lang="en-GB" sz="2300" dirty="0"/>
              <a:t>learner feedback</a:t>
            </a:r>
          </a:p>
        </p:txBody>
      </p:sp>
      <p:pic>
        <p:nvPicPr>
          <p:cNvPr id="4098" name="Picture 2" descr="See the source image">
            <a:extLst>
              <a:ext uri="{FF2B5EF4-FFF2-40B4-BE49-F238E27FC236}">
                <a16:creationId xmlns:a16="http://schemas.microsoft.com/office/drawing/2014/main" id="{5ED7A6E2-7C78-47E3-9ACF-5CE0FF14E2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51" r="9835"/>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ED9003D-0465-4A74-B3B0-27167BA98124}"/>
              </a:ext>
            </a:extLst>
          </p:cNvPr>
          <p:cNvSpPr>
            <a:spLocks noGrp="1"/>
          </p:cNvSpPr>
          <p:nvPr>
            <p:ph type="sldNum" sz="quarter" idx="12"/>
          </p:nvPr>
        </p:nvSpPr>
        <p:spPr/>
        <p:txBody>
          <a:bodyPr/>
          <a:lstStyle/>
          <a:p>
            <a:fld id="{82DC137C-F1F3-4303-AE89-6D6829776F31}" type="slidenum">
              <a:rPr lang="en-GB" smtClean="0"/>
              <a:t>6</a:t>
            </a:fld>
            <a:endParaRPr lang="en-GB"/>
          </a:p>
        </p:txBody>
      </p:sp>
    </p:spTree>
    <p:extLst>
      <p:ext uri="{BB962C8B-B14F-4D97-AF65-F5344CB8AC3E}">
        <p14:creationId xmlns:p14="http://schemas.microsoft.com/office/powerpoint/2010/main" val="389286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09BA41-D1A4-4F44-8A79-9C900FC54593}"/>
              </a:ext>
            </a:extLst>
          </p:cNvPr>
          <p:cNvSpPr txBox="1"/>
          <p:nvPr/>
        </p:nvSpPr>
        <p:spPr>
          <a:xfrm>
            <a:off x="741680" y="274320"/>
            <a:ext cx="10708640" cy="800219"/>
          </a:xfrm>
          <a:prstGeom prst="rect">
            <a:avLst/>
          </a:prstGeom>
          <a:noFill/>
        </p:spPr>
        <p:txBody>
          <a:bodyPr wrap="square" rtlCol="0">
            <a:spAutoFit/>
          </a:bodyPr>
          <a:lstStyle/>
          <a:p>
            <a:pPr algn="ctr"/>
            <a:r>
              <a:rPr lang="en-GB" sz="2800" b="1" dirty="0">
                <a:latin typeface="+mj-lt"/>
              </a:rPr>
              <a:t>Essential (Transferable) Skills and Attributes</a:t>
            </a:r>
          </a:p>
          <a:p>
            <a:pPr algn="ctr"/>
            <a:r>
              <a:rPr lang="en-GB" dirty="0">
                <a:latin typeface="+mj-lt"/>
              </a:rPr>
              <a:t>During the course, you will develop many of the following transferable skills/aptitudes:</a:t>
            </a:r>
          </a:p>
        </p:txBody>
      </p:sp>
      <p:graphicFrame>
        <p:nvGraphicFramePr>
          <p:cNvPr id="4" name="Table 4">
            <a:extLst>
              <a:ext uri="{FF2B5EF4-FFF2-40B4-BE49-F238E27FC236}">
                <a16:creationId xmlns:a16="http://schemas.microsoft.com/office/drawing/2014/main" id="{B50E3B94-CD7A-41D5-9C2D-B257A5B5FC1C}"/>
              </a:ext>
            </a:extLst>
          </p:cNvPr>
          <p:cNvGraphicFramePr>
            <a:graphicFrameLocks noGrp="1"/>
          </p:cNvGraphicFramePr>
          <p:nvPr>
            <p:extLst>
              <p:ext uri="{D42A27DB-BD31-4B8C-83A1-F6EECF244321}">
                <p14:modId xmlns:p14="http://schemas.microsoft.com/office/powerpoint/2010/main" val="2382467184"/>
              </p:ext>
            </p:extLst>
          </p:nvPr>
        </p:nvGraphicFramePr>
        <p:xfrm>
          <a:off x="355600" y="1029096"/>
          <a:ext cx="11470640" cy="333756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4073214284"/>
                    </a:ext>
                  </a:extLst>
                </a:gridCol>
                <a:gridCol w="9428480">
                  <a:extLst>
                    <a:ext uri="{9D8B030D-6E8A-4147-A177-3AD203B41FA5}">
                      <a16:colId xmlns:a16="http://schemas.microsoft.com/office/drawing/2014/main" val="197861130"/>
                    </a:ext>
                  </a:extLst>
                </a:gridCol>
              </a:tblGrid>
              <a:tr h="370840">
                <a:tc>
                  <a:txBody>
                    <a:bodyPr/>
                    <a:lstStyle/>
                    <a:p>
                      <a:pPr algn="ctr"/>
                      <a:r>
                        <a:rPr lang="en-GB" dirty="0"/>
                        <a:t>Essential Skills</a:t>
                      </a:r>
                    </a:p>
                  </a:txBody>
                  <a:tcPr/>
                </a:tc>
                <a:tc>
                  <a:txBody>
                    <a:bodyPr/>
                    <a:lstStyle/>
                    <a:p>
                      <a:pPr algn="ctr"/>
                      <a:r>
                        <a:rPr lang="en-GB" dirty="0"/>
                        <a:t>Meaning</a:t>
                      </a:r>
                    </a:p>
                  </a:txBody>
                  <a:tcPr/>
                </a:tc>
                <a:extLst>
                  <a:ext uri="{0D108BD9-81ED-4DB2-BD59-A6C34878D82A}">
                    <a16:rowId xmlns:a16="http://schemas.microsoft.com/office/drawing/2014/main" val="3674572526"/>
                  </a:ext>
                </a:extLst>
              </a:tr>
              <a:tr h="370840">
                <a:tc>
                  <a:txBody>
                    <a:bodyPr/>
                    <a:lstStyle/>
                    <a:p>
                      <a:r>
                        <a:rPr lang="en-GB" sz="1600" b="1" dirty="0"/>
                        <a:t>Listening</a:t>
                      </a:r>
                      <a:endParaRPr lang="en-GB" sz="1600" dirty="0"/>
                    </a:p>
                  </a:txBody>
                  <a:tcPr/>
                </a:tc>
                <a:tc>
                  <a:txBody>
                    <a:bodyPr/>
                    <a:lstStyle/>
                    <a:p>
                      <a:r>
                        <a:rPr lang="en-GB" sz="1600" dirty="0"/>
                        <a:t>The receiving, retaining and processing of information or ideas</a:t>
                      </a:r>
                    </a:p>
                  </a:txBody>
                  <a:tcPr/>
                </a:tc>
                <a:extLst>
                  <a:ext uri="{0D108BD9-81ED-4DB2-BD59-A6C34878D82A}">
                    <a16:rowId xmlns:a16="http://schemas.microsoft.com/office/drawing/2014/main" val="3206285844"/>
                  </a:ext>
                </a:extLst>
              </a:tr>
              <a:tr h="370840">
                <a:tc>
                  <a:txBody>
                    <a:bodyPr/>
                    <a:lstStyle/>
                    <a:p>
                      <a:r>
                        <a:rPr lang="en-GB" sz="1600" b="1" dirty="0"/>
                        <a:t>Speaking</a:t>
                      </a:r>
                      <a:endParaRPr lang="en-GB" sz="1600" dirty="0"/>
                    </a:p>
                  </a:txBody>
                  <a:tcPr/>
                </a:tc>
                <a:tc>
                  <a:txBody>
                    <a:bodyPr/>
                    <a:lstStyle/>
                    <a:p>
                      <a:r>
                        <a:rPr lang="en-GB" sz="1600" dirty="0"/>
                        <a:t>The oral transmission of information or ideas</a:t>
                      </a:r>
                    </a:p>
                  </a:txBody>
                  <a:tcPr/>
                </a:tc>
                <a:extLst>
                  <a:ext uri="{0D108BD9-81ED-4DB2-BD59-A6C34878D82A}">
                    <a16:rowId xmlns:a16="http://schemas.microsoft.com/office/drawing/2014/main" val="3533071215"/>
                  </a:ext>
                </a:extLst>
              </a:tr>
              <a:tr h="370840">
                <a:tc>
                  <a:txBody>
                    <a:bodyPr/>
                    <a:lstStyle/>
                    <a:p>
                      <a:r>
                        <a:rPr lang="en-GB" sz="1600" b="1" dirty="0"/>
                        <a:t>Problem Solving</a:t>
                      </a:r>
                      <a:endParaRPr lang="en-GB" sz="1600" dirty="0"/>
                    </a:p>
                  </a:txBody>
                  <a:tcPr/>
                </a:tc>
                <a:tc>
                  <a:txBody>
                    <a:bodyPr/>
                    <a:lstStyle/>
                    <a:p>
                      <a:r>
                        <a:rPr lang="en-GB" sz="1600" dirty="0"/>
                        <a:t>The ability to find a solution to a situation or challenge</a:t>
                      </a:r>
                    </a:p>
                  </a:txBody>
                  <a:tcPr/>
                </a:tc>
                <a:extLst>
                  <a:ext uri="{0D108BD9-81ED-4DB2-BD59-A6C34878D82A}">
                    <a16:rowId xmlns:a16="http://schemas.microsoft.com/office/drawing/2014/main" val="3267352817"/>
                  </a:ext>
                </a:extLst>
              </a:tr>
              <a:tr h="370840">
                <a:tc>
                  <a:txBody>
                    <a:bodyPr/>
                    <a:lstStyle/>
                    <a:p>
                      <a:r>
                        <a:rPr lang="en-GB" sz="1600" b="1" dirty="0"/>
                        <a:t>Creativity</a:t>
                      </a:r>
                      <a:endParaRPr lang="en-GB" sz="1600" dirty="0"/>
                    </a:p>
                  </a:txBody>
                  <a:tcPr/>
                </a:tc>
                <a:tc>
                  <a:txBody>
                    <a:bodyPr/>
                    <a:lstStyle/>
                    <a:p>
                      <a:r>
                        <a:rPr lang="en-GB" sz="1600" dirty="0"/>
                        <a:t>The use of imagination and the generation of new ideas</a:t>
                      </a:r>
                    </a:p>
                  </a:txBody>
                  <a:tcPr/>
                </a:tc>
                <a:extLst>
                  <a:ext uri="{0D108BD9-81ED-4DB2-BD59-A6C34878D82A}">
                    <a16:rowId xmlns:a16="http://schemas.microsoft.com/office/drawing/2014/main" val="4148855266"/>
                  </a:ext>
                </a:extLst>
              </a:tr>
              <a:tr h="370840">
                <a:tc>
                  <a:txBody>
                    <a:bodyPr/>
                    <a:lstStyle/>
                    <a:p>
                      <a:r>
                        <a:rPr lang="en-GB" sz="1600" b="1" dirty="0"/>
                        <a:t>Staying Positive</a:t>
                      </a:r>
                      <a:endParaRPr lang="en-GB" sz="1600" dirty="0"/>
                    </a:p>
                  </a:txBody>
                  <a:tcPr/>
                </a:tc>
                <a:tc>
                  <a:txBody>
                    <a:bodyPr/>
                    <a:lstStyle/>
                    <a:p>
                      <a:r>
                        <a:rPr lang="en-GB" sz="1600" dirty="0"/>
                        <a:t>The ability to use tactics and strategies to overcome setbacks and achieve goals</a:t>
                      </a:r>
                    </a:p>
                  </a:txBody>
                  <a:tcPr/>
                </a:tc>
                <a:extLst>
                  <a:ext uri="{0D108BD9-81ED-4DB2-BD59-A6C34878D82A}">
                    <a16:rowId xmlns:a16="http://schemas.microsoft.com/office/drawing/2014/main" val="3705233612"/>
                  </a:ext>
                </a:extLst>
              </a:tr>
              <a:tr h="370840">
                <a:tc>
                  <a:txBody>
                    <a:bodyPr/>
                    <a:lstStyle/>
                    <a:p>
                      <a:r>
                        <a:rPr lang="en-GB" sz="1600" b="1" dirty="0"/>
                        <a:t>Aiming High</a:t>
                      </a:r>
                      <a:endParaRPr lang="en-GB" sz="1600" dirty="0"/>
                    </a:p>
                  </a:txBody>
                  <a:tcPr/>
                </a:tc>
                <a:tc>
                  <a:txBody>
                    <a:bodyPr/>
                    <a:lstStyle/>
                    <a:p>
                      <a:r>
                        <a:rPr lang="en-GB" sz="1600" dirty="0"/>
                        <a:t>The ability to set clear, tangible goals and devise a robust route to achieving them</a:t>
                      </a:r>
                    </a:p>
                  </a:txBody>
                  <a:tcPr/>
                </a:tc>
                <a:extLst>
                  <a:ext uri="{0D108BD9-81ED-4DB2-BD59-A6C34878D82A}">
                    <a16:rowId xmlns:a16="http://schemas.microsoft.com/office/drawing/2014/main" val="3676019418"/>
                  </a:ext>
                </a:extLst>
              </a:tr>
              <a:tr h="370840">
                <a:tc>
                  <a:txBody>
                    <a:bodyPr/>
                    <a:lstStyle/>
                    <a:p>
                      <a:r>
                        <a:rPr lang="en-GB" sz="1600" b="1" dirty="0"/>
                        <a:t>Leadership</a:t>
                      </a:r>
                      <a:endParaRPr lang="en-GB" sz="1600" dirty="0"/>
                    </a:p>
                  </a:txBody>
                  <a:tcPr/>
                </a:tc>
                <a:tc>
                  <a:txBody>
                    <a:bodyPr/>
                    <a:lstStyle/>
                    <a:p>
                      <a:r>
                        <a:rPr lang="en-GB" sz="1600" dirty="0"/>
                        <a:t>Supporting, encouraging and developing others to achieve a shared goal</a:t>
                      </a:r>
                    </a:p>
                  </a:txBody>
                  <a:tcPr/>
                </a:tc>
                <a:extLst>
                  <a:ext uri="{0D108BD9-81ED-4DB2-BD59-A6C34878D82A}">
                    <a16:rowId xmlns:a16="http://schemas.microsoft.com/office/drawing/2014/main" val="551297485"/>
                  </a:ext>
                </a:extLst>
              </a:tr>
              <a:tr h="370840">
                <a:tc>
                  <a:txBody>
                    <a:bodyPr/>
                    <a:lstStyle/>
                    <a:p>
                      <a:r>
                        <a:rPr lang="en-GB" sz="1600" b="1" dirty="0"/>
                        <a:t>Teamwork</a:t>
                      </a:r>
                      <a:endParaRPr lang="en-GB" sz="1600" dirty="0"/>
                    </a:p>
                  </a:txBody>
                  <a:tcPr/>
                </a:tc>
                <a:tc>
                  <a:txBody>
                    <a:bodyPr/>
                    <a:lstStyle/>
                    <a:p>
                      <a:r>
                        <a:rPr lang="en-GB" sz="1600" dirty="0"/>
                        <a:t>Working cooperatively with others towards achieving a shared goal</a:t>
                      </a:r>
                    </a:p>
                  </a:txBody>
                  <a:tcPr/>
                </a:tc>
                <a:extLst>
                  <a:ext uri="{0D108BD9-81ED-4DB2-BD59-A6C34878D82A}">
                    <a16:rowId xmlns:a16="http://schemas.microsoft.com/office/drawing/2014/main" val="3256172047"/>
                  </a:ext>
                </a:extLst>
              </a:tr>
            </a:tbl>
          </a:graphicData>
        </a:graphic>
      </p:graphicFrame>
      <p:graphicFrame>
        <p:nvGraphicFramePr>
          <p:cNvPr id="5" name="Table 5">
            <a:extLst>
              <a:ext uri="{FF2B5EF4-FFF2-40B4-BE49-F238E27FC236}">
                <a16:creationId xmlns:a16="http://schemas.microsoft.com/office/drawing/2014/main" id="{550B004A-EE83-47F6-9489-1301D46FF675}"/>
              </a:ext>
            </a:extLst>
          </p:cNvPr>
          <p:cNvGraphicFramePr>
            <a:graphicFrameLocks noGrp="1"/>
          </p:cNvGraphicFramePr>
          <p:nvPr>
            <p:extLst>
              <p:ext uri="{D42A27DB-BD31-4B8C-83A1-F6EECF244321}">
                <p14:modId xmlns:p14="http://schemas.microsoft.com/office/powerpoint/2010/main" val="3642325313"/>
              </p:ext>
            </p:extLst>
          </p:nvPr>
        </p:nvGraphicFramePr>
        <p:xfrm>
          <a:off x="355600" y="4444324"/>
          <a:ext cx="11470640" cy="2062480"/>
        </p:xfrm>
        <a:graphic>
          <a:graphicData uri="http://schemas.openxmlformats.org/drawingml/2006/table">
            <a:tbl>
              <a:tblPr firstRow="1" bandRow="1">
                <a:tableStyleId>{5C22544A-7EE6-4342-B048-85BDC9FD1C3A}</a:tableStyleId>
              </a:tblPr>
              <a:tblGrid>
                <a:gridCol w="2062480">
                  <a:extLst>
                    <a:ext uri="{9D8B030D-6E8A-4147-A177-3AD203B41FA5}">
                      <a16:colId xmlns:a16="http://schemas.microsoft.com/office/drawing/2014/main" val="3921950923"/>
                    </a:ext>
                  </a:extLst>
                </a:gridCol>
                <a:gridCol w="9408160">
                  <a:extLst>
                    <a:ext uri="{9D8B030D-6E8A-4147-A177-3AD203B41FA5}">
                      <a16:colId xmlns:a16="http://schemas.microsoft.com/office/drawing/2014/main" val="227742133"/>
                    </a:ext>
                  </a:extLst>
                </a:gridCol>
              </a:tblGrid>
              <a:tr h="370840">
                <a:tc>
                  <a:txBody>
                    <a:bodyPr/>
                    <a:lstStyle/>
                    <a:p>
                      <a:pPr algn="ctr"/>
                      <a:r>
                        <a:rPr lang="en-GB" dirty="0"/>
                        <a:t>Attributes</a:t>
                      </a:r>
                    </a:p>
                  </a:txBody>
                  <a:tcPr/>
                </a:tc>
                <a:tc>
                  <a:txBody>
                    <a:bodyPr/>
                    <a:lstStyle/>
                    <a:p>
                      <a:pPr algn="ctr"/>
                      <a:r>
                        <a:rPr lang="en-GB" dirty="0"/>
                        <a:t>Meaning</a:t>
                      </a:r>
                    </a:p>
                  </a:txBody>
                  <a:tcPr/>
                </a:tc>
                <a:extLst>
                  <a:ext uri="{0D108BD9-81ED-4DB2-BD59-A6C34878D82A}">
                    <a16:rowId xmlns:a16="http://schemas.microsoft.com/office/drawing/2014/main" val="539113355"/>
                  </a:ext>
                </a:extLst>
              </a:tr>
              <a:tr h="370840">
                <a:tc>
                  <a:txBody>
                    <a:bodyPr/>
                    <a:lstStyle/>
                    <a:p>
                      <a:r>
                        <a:rPr lang="en-GB" sz="1800" b="1" kern="1200" dirty="0">
                          <a:solidFill>
                            <a:schemeClr val="dk1"/>
                          </a:solidFill>
                          <a:effectLst/>
                          <a:latin typeface="+mn-lt"/>
                          <a:ea typeface="+mn-ea"/>
                          <a:cs typeface="+mn-cs"/>
                        </a:rPr>
                        <a:t>Resilience</a:t>
                      </a:r>
                      <a:endParaRPr lang="en-GB" dirty="0"/>
                    </a:p>
                  </a:txBody>
                  <a:tcPr/>
                </a:tc>
                <a:tc>
                  <a:txBody>
                    <a:bodyPr/>
                    <a:lstStyle/>
                    <a:p>
                      <a:r>
                        <a:rPr lang="en-GB" sz="1600" b="0" i="0" u="none" kern="1200" dirty="0">
                          <a:solidFill>
                            <a:schemeClr val="dk1"/>
                          </a:solidFill>
                          <a:effectLst/>
                          <a:latin typeface="+mn-lt"/>
                          <a:ea typeface="+mn-ea"/>
                          <a:cs typeface="+mn-cs"/>
                        </a:rPr>
                        <a:t>The capacity to recover quickly from difficulties and toughness</a:t>
                      </a:r>
                    </a:p>
                  </a:txBody>
                  <a:tcPr/>
                </a:tc>
                <a:extLst>
                  <a:ext uri="{0D108BD9-81ED-4DB2-BD59-A6C34878D82A}">
                    <a16:rowId xmlns:a16="http://schemas.microsoft.com/office/drawing/2014/main" val="3926704041"/>
                  </a:ext>
                </a:extLst>
              </a:tr>
              <a:tr h="370840">
                <a:tc>
                  <a:txBody>
                    <a:bodyPr/>
                    <a:lstStyle/>
                    <a:p>
                      <a:r>
                        <a:rPr lang="en-GB" sz="1800" b="1" kern="1200" dirty="0">
                          <a:solidFill>
                            <a:schemeClr val="dk1"/>
                          </a:solidFill>
                          <a:effectLst/>
                          <a:latin typeface="+mn-lt"/>
                          <a:ea typeface="+mn-ea"/>
                          <a:cs typeface="+mn-cs"/>
                        </a:rPr>
                        <a:t>Confidence</a:t>
                      </a:r>
                      <a:endParaRPr lang="en-GB" dirty="0"/>
                    </a:p>
                  </a:txBody>
                  <a:tcPr/>
                </a:tc>
                <a:tc>
                  <a:txBody>
                    <a:bodyPr/>
                    <a:lstStyle/>
                    <a:p>
                      <a:r>
                        <a:rPr lang="en-GB" sz="1600" b="0" i="0" u="none" kern="1200" dirty="0">
                          <a:solidFill>
                            <a:schemeClr val="dk1"/>
                          </a:solidFill>
                          <a:effectLst/>
                          <a:latin typeface="+mn-lt"/>
                          <a:ea typeface="+mn-ea"/>
                          <a:cs typeface="+mn-cs"/>
                        </a:rPr>
                        <a:t>The quality of being certain of your abilities or of having trust in people, plans, or the future</a:t>
                      </a:r>
                    </a:p>
                  </a:txBody>
                  <a:tcPr/>
                </a:tc>
                <a:extLst>
                  <a:ext uri="{0D108BD9-81ED-4DB2-BD59-A6C34878D82A}">
                    <a16:rowId xmlns:a16="http://schemas.microsoft.com/office/drawing/2014/main" val="523806704"/>
                  </a:ext>
                </a:extLst>
              </a:tr>
              <a:tr h="370840">
                <a:tc>
                  <a:txBody>
                    <a:bodyPr/>
                    <a:lstStyle/>
                    <a:p>
                      <a:r>
                        <a:rPr lang="en-GB" sz="1800" b="1" kern="1200" dirty="0">
                          <a:solidFill>
                            <a:schemeClr val="dk1"/>
                          </a:solidFill>
                          <a:effectLst/>
                          <a:latin typeface="+mn-lt"/>
                          <a:ea typeface="+mn-ea"/>
                          <a:cs typeface="+mn-cs"/>
                        </a:rPr>
                        <a:t>Independence</a:t>
                      </a:r>
                      <a:endParaRPr lang="en-GB" dirty="0"/>
                    </a:p>
                  </a:txBody>
                  <a:tcPr/>
                </a:tc>
                <a:tc>
                  <a:txBody>
                    <a:bodyPr/>
                    <a:lstStyle/>
                    <a:p>
                      <a:r>
                        <a:rPr lang="en-GB" sz="1600" b="0" i="0" u="none" kern="1200" dirty="0">
                          <a:solidFill>
                            <a:schemeClr val="dk1"/>
                          </a:solidFill>
                          <a:effectLst/>
                          <a:latin typeface="+mn-lt"/>
                          <a:ea typeface="+mn-ea"/>
                          <a:cs typeface="+mn-cs"/>
                        </a:rPr>
                        <a:t>Being able to do things for yourself and make your own decisions, without help or influence from other people</a:t>
                      </a:r>
                    </a:p>
                  </a:txBody>
                  <a:tcPr/>
                </a:tc>
                <a:extLst>
                  <a:ext uri="{0D108BD9-81ED-4DB2-BD59-A6C34878D82A}">
                    <a16:rowId xmlns:a16="http://schemas.microsoft.com/office/drawing/2014/main" val="3371292948"/>
                  </a:ext>
                </a:extLst>
              </a:tr>
              <a:tr h="370840">
                <a:tc>
                  <a:txBody>
                    <a:bodyPr/>
                    <a:lstStyle/>
                    <a:p>
                      <a:r>
                        <a:rPr lang="en-GB" sz="1800" b="1" kern="1200" dirty="0">
                          <a:solidFill>
                            <a:schemeClr val="dk1"/>
                          </a:solidFill>
                          <a:effectLst/>
                          <a:latin typeface="+mn-lt"/>
                          <a:ea typeface="+mn-ea"/>
                          <a:cs typeface="+mn-cs"/>
                        </a:rPr>
                        <a:t>Tolerance</a:t>
                      </a:r>
                      <a:endParaRPr lang="en-GB" dirty="0"/>
                    </a:p>
                  </a:txBody>
                  <a:tcPr/>
                </a:tc>
                <a:tc>
                  <a:txBody>
                    <a:bodyPr/>
                    <a:lstStyle/>
                    <a:p>
                      <a:r>
                        <a:rPr lang="en-GB" sz="1600" b="0" i="0" u="none" kern="1200" dirty="0">
                          <a:solidFill>
                            <a:schemeClr val="dk1"/>
                          </a:solidFill>
                          <a:effectLst/>
                          <a:latin typeface="+mn-lt"/>
                          <a:ea typeface="+mn-ea"/>
                          <a:cs typeface="+mn-cs"/>
                        </a:rPr>
                        <a:t>Willingness to accept behaviour and beliefs that are different from your own, although you might not agree with or approve of them</a:t>
                      </a:r>
                    </a:p>
                  </a:txBody>
                  <a:tcPr/>
                </a:tc>
                <a:extLst>
                  <a:ext uri="{0D108BD9-81ED-4DB2-BD59-A6C34878D82A}">
                    <a16:rowId xmlns:a16="http://schemas.microsoft.com/office/drawing/2014/main" val="2907345812"/>
                  </a:ext>
                </a:extLst>
              </a:tr>
            </a:tbl>
          </a:graphicData>
        </a:graphic>
      </p:graphicFrame>
      <p:sp>
        <p:nvSpPr>
          <p:cNvPr id="3" name="Slide Number Placeholder 2">
            <a:extLst>
              <a:ext uri="{FF2B5EF4-FFF2-40B4-BE49-F238E27FC236}">
                <a16:creationId xmlns:a16="http://schemas.microsoft.com/office/drawing/2014/main" id="{098C49AB-C631-443B-9F30-80DDE1D561E1}"/>
              </a:ext>
            </a:extLst>
          </p:cNvPr>
          <p:cNvSpPr>
            <a:spLocks noGrp="1"/>
          </p:cNvSpPr>
          <p:nvPr>
            <p:ph type="sldNum" sz="quarter" idx="12"/>
          </p:nvPr>
        </p:nvSpPr>
        <p:spPr/>
        <p:txBody>
          <a:bodyPr/>
          <a:lstStyle/>
          <a:p>
            <a:fld id="{82DC137C-F1F3-4303-AE89-6D6829776F31}" type="slidenum">
              <a:rPr lang="en-GB" smtClean="0"/>
              <a:t>7</a:t>
            </a:fld>
            <a:endParaRPr lang="en-GB"/>
          </a:p>
        </p:txBody>
      </p:sp>
    </p:spTree>
    <p:extLst>
      <p:ext uri="{BB962C8B-B14F-4D97-AF65-F5344CB8AC3E}">
        <p14:creationId xmlns:p14="http://schemas.microsoft.com/office/powerpoint/2010/main" val="3773344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Academic Advisor Cliparts, Download Free Clip Art, Free Clip ...">
            <a:extLst>
              <a:ext uri="{FF2B5EF4-FFF2-40B4-BE49-F238E27FC236}">
                <a16:creationId xmlns:a16="http://schemas.microsoft.com/office/drawing/2014/main" id="{BF26B728-9F8B-45D7-B18A-DF93BE158A56}"/>
              </a:ext>
            </a:extLst>
          </p:cNvPr>
          <p:cNvPicPr>
            <a:picLocks noChangeAspect="1" noChangeArrowheads="1"/>
          </p:cNvPicPr>
          <p:nvPr/>
        </p:nvPicPr>
        <p:blipFill>
          <a:blip r:embed="rId2">
            <a:alphaModFix amt="40000"/>
            <a:extLst>
              <a:ext uri="{28A0092B-C50C-407E-A947-70E740481C1C}">
                <a14:useLocalDpi xmlns:a14="http://schemas.microsoft.com/office/drawing/2010/main" val="0"/>
              </a:ext>
            </a:extLst>
          </a:blip>
          <a:srcRect/>
          <a:stretch>
            <a:fillRect/>
          </a:stretch>
        </p:blipFill>
        <p:spPr bwMode="auto">
          <a:xfrm>
            <a:off x="0" y="0"/>
            <a:ext cx="12412718" cy="6923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DA6BD99-890A-4EE6-B422-8E690AC54DE9}"/>
              </a:ext>
            </a:extLst>
          </p:cNvPr>
          <p:cNvSpPr>
            <a:spLocks noGrp="1"/>
          </p:cNvSpPr>
          <p:nvPr>
            <p:ph type="title"/>
          </p:nvPr>
        </p:nvSpPr>
        <p:spPr>
          <a:xfrm>
            <a:off x="838200" y="123110"/>
            <a:ext cx="10515600" cy="1325563"/>
          </a:xfrm>
        </p:spPr>
        <p:txBody>
          <a:bodyPr/>
          <a:lstStyle/>
          <a:p>
            <a:pPr algn="ctr"/>
            <a:r>
              <a:rPr lang="en-GB" b="1" dirty="0"/>
              <a:t>Progress, Careers, Learning and IAG/CEG</a:t>
            </a:r>
          </a:p>
        </p:txBody>
      </p:sp>
      <p:sp>
        <p:nvSpPr>
          <p:cNvPr id="3" name="Content Placeholder 2">
            <a:extLst>
              <a:ext uri="{FF2B5EF4-FFF2-40B4-BE49-F238E27FC236}">
                <a16:creationId xmlns:a16="http://schemas.microsoft.com/office/drawing/2014/main" id="{E12C46B4-47FB-4E7C-BC45-C4885AD2C152}"/>
              </a:ext>
            </a:extLst>
          </p:cNvPr>
          <p:cNvSpPr>
            <a:spLocks noGrp="1"/>
          </p:cNvSpPr>
          <p:nvPr>
            <p:ph idx="1"/>
          </p:nvPr>
        </p:nvSpPr>
        <p:spPr>
          <a:xfrm>
            <a:off x="838200" y="1448673"/>
            <a:ext cx="10515600" cy="5050098"/>
          </a:xfrm>
        </p:spPr>
        <p:txBody>
          <a:bodyPr>
            <a:normAutofit fontScale="77500" lnSpcReduction="20000"/>
          </a:bodyPr>
          <a:lstStyle/>
          <a:p>
            <a:pPr marL="357188" indent="-357188"/>
            <a:r>
              <a:rPr lang="en-GB" sz="3000" dirty="0"/>
              <a:t>free and impartial Information, Advice and Guidance (IAG), about potential next steps:</a:t>
            </a:r>
          </a:p>
          <a:p>
            <a:pPr lvl="1"/>
            <a:r>
              <a:rPr lang="en-GB" sz="2600" dirty="0"/>
              <a:t>Further learning</a:t>
            </a:r>
          </a:p>
          <a:p>
            <a:pPr lvl="1"/>
            <a:r>
              <a:rPr lang="en-GB" sz="2600" dirty="0"/>
              <a:t>Employment - Careers Education and Guidance (CEG)</a:t>
            </a:r>
          </a:p>
          <a:p>
            <a:pPr lvl="1"/>
            <a:r>
              <a:rPr lang="en-GB" sz="2600" dirty="0"/>
              <a:t>Both further learning and employment</a:t>
            </a:r>
          </a:p>
          <a:p>
            <a:pPr marL="0" indent="0">
              <a:buNone/>
            </a:pPr>
            <a:endParaRPr lang="en-GB" sz="3000" dirty="0"/>
          </a:p>
          <a:p>
            <a:pPr marL="357188" indent="-357188"/>
            <a:r>
              <a:rPr lang="en-GB" sz="3000" dirty="0"/>
              <a:t>plans for the future and signposting for support if required</a:t>
            </a:r>
          </a:p>
          <a:p>
            <a:pPr marL="357188" indent="-357188"/>
            <a:r>
              <a:rPr lang="en-GB" sz="3000" dirty="0"/>
              <a:t>tutors will not give advice about things they aren’t sure about</a:t>
            </a:r>
          </a:p>
          <a:p>
            <a:pPr marL="457200" lvl="1" indent="0">
              <a:buNone/>
            </a:pPr>
            <a:endParaRPr lang="en-GB" sz="3000" dirty="0"/>
          </a:p>
          <a:p>
            <a:pPr marL="357188" indent="-357188"/>
            <a:r>
              <a:rPr lang="en-GB" sz="3000" dirty="0"/>
              <a:t>examples of help available includes:</a:t>
            </a:r>
          </a:p>
          <a:p>
            <a:pPr marL="814388" lvl="1" indent="-357188"/>
            <a:r>
              <a:rPr lang="en-GB" sz="2600" dirty="0"/>
              <a:t>National Careers Service</a:t>
            </a:r>
          </a:p>
          <a:p>
            <a:pPr marL="814388" lvl="1" indent="-357188"/>
            <a:r>
              <a:rPr lang="en-GB" sz="2600" dirty="0"/>
              <a:t>Employment mentors</a:t>
            </a:r>
          </a:p>
          <a:p>
            <a:pPr marL="814388" lvl="1" indent="-357188"/>
            <a:r>
              <a:rPr lang="en-GB" sz="2600" dirty="0"/>
              <a:t>Housing</a:t>
            </a:r>
          </a:p>
          <a:p>
            <a:pPr marL="814388" lvl="1" indent="-357188"/>
            <a:r>
              <a:rPr lang="en-GB" sz="2600" dirty="0"/>
              <a:t>Benefits support</a:t>
            </a:r>
          </a:p>
          <a:p>
            <a:pPr marL="814388" lvl="1" indent="-357188"/>
            <a:r>
              <a:rPr lang="en-GB" sz="2600" dirty="0"/>
              <a:t>Local colleges</a:t>
            </a:r>
          </a:p>
          <a:p>
            <a:pPr marL="814388" lvl="1" indent="-357188"/>
            <a:r>
              <a:rPr lang="en-GB" sz="2600" dirty="0"/>
              <a:t>other adult learning providers</a:t>
            </a:r>
          </a:p>
          <a:p>
            <a:pPr marL="457200" lvl="1" indent="0">
              <a:buNone/>
            </a:pPr>
            <a:endParaRPr lang="en-GB" sz="3000" dirty="0"/>
          </a:p>
        </p:txBody>
      </p:sp>
      <p:sp>
        <p:nvSpPr>
          <p:cNvPr id="4" name="Slide Number Placeholder 3">
            <a:extLst>
              <a:ext uri="{FF2B5EF4-FFF2-40B4-BE49-F238E27FC236}">
                <a16:creationId xmlns:a16="http://schemas.microsoft.com/office/drawing/2014/main" id="{6AAF6B7E-95AD-4151-ADE6-994AB9497C4D}"/>
              </a:ext>
            </a:extLst>
          </p:cNvPr>
          <p:cNvSpPr>
            <a:spLocks noGrp="1"/>
          </p:cNvSpPr>
          <p:nvPr>
            <p:ph type="sldNum" sz="quarter" idx="12"/>
          </p:nvPr>
        </p:nvSpPr>
        <p:spPr/>
        <p:txBody>
          <a:bodyPr/>
          <a:lstStyle/>
          <a:p>
            <a:fld id="{82DC137C-F1F3-4303-AE89-6D6829776F31}" type="slidenum">
              <a:rPr lang="en-GB" smtClean="0"/>
              <a:t>8</a:t>
            </a:fld>
            <a:endParaRPr lang="en-GB"/>
          </a:p>
        </p:txBody>
      </p:sp>
    </p:spTree>
    <p:extLst>
      <p:ext uri="{BB962C8B-B14F-4D97-AF65-F5344CB8AC3E}">
        <p14:creationId xmlns:p14="http://schemas.microsoft.com/office/powerpoint/2010/main" val="2639333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6">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56EAD7-E4DD-454E-970F-7372B3DDC607}"/>
              </a:ext>
            </a:extLst>
          </p:cNvPr>
          <p:cNvPicPr>
            <a:picLocks noChangeAspect="1"/>
          </p:cNvPicPr>
          <p:nvPr/>
        </p:nvPicPr>
        <p:blipFill>
          <a:blip r:embed="rId2"/>
          <a:stretch>
            <a:fillRect/>
          </a:stretch>
        </p:blipFill>
        <p:spPr>
          <a:xfrm>
            <a:off x="1159797" y="787937"/>
            <a:ext cx="9839740" cy="5282126"/>
          </a:xfrm>
          <a:prstGeom prst="rect">
            <a:avLst/>
          </a:prstGeom>
        </p:spPr>
      </p:pic>
      <p:sp>
        <p:nvSpPr>
          <p:cNvPr id="4" name="Oval 3">
            <a:extLst>
              <a:ext uri="{FF2B5EF4-FFF2-40B4-BE49-F238E27FC236}">
                <a16:creationId xmlns:a16="http://schemas.microsoft.com/office/drawing/2014/main" id="{F99B2BDE-B827-421E-98BB-9F5542A56872}"/>
              </a:ext>
            </a:extLst>
          </p:cNvPr>
          <p:cNvSpPr/>
          <p:nvPr/>
        </p:nvSpPr>
        <p:spPr>
          <a:xfrm>
            <a:off x="1266825" y="4419600"/>
            <a:ext cx="3209925" cy="600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9FE645-DC6F-48B6-A756-42E19E1D9373}"/>
              </a:ext>
            </a:extLst>
          </p:cNvPr>
          <p:cNvSpPr>
            <a:spLocks noGrp="1"/>
          </p:cNvSpPr>
          <p:nvPr>
            <p:ph type="sldNum" sz="quarter" idx="12"/>
          </p:nvPr>
        </p:nvSpPr>
        <p:spPr/>
        <p:txBody>
          <a:bodyPr/>
          <a:lstStyle/>
          <a:p>
            <a:fld id="{82DC137C-F1F3-4303-AE89-6D6829776F31}" type="slidenum">
              <a:rPr lang="en-GB" smtClean="0"/>
              <a:t>9</a:t>
            </a:fld>
            <a:endParaRPr lang="en-GB"/>
          </a:p>
        </p:txBody>
      </p:sp>
    </p:spTree>
    <p:extLst>
      <p:ext uri="{BB962C8B-B14F-4D97-AF65-F5344CB8AC3E}">
        <p14:creationId xmlns:p14="http://schemas.microsoft.com/office/powerpoint/2010/main" val="3392839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2944</TotalTime>
  <Words>1608</Words>
  <Application>Microsoft Office PowerPoint</Application>
  <PresentationFormat>Widescreen</PresentationFormat>
  <Paragraphs>259</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Baskerville Old Face</vt:lpstr>
      <vt:lpstr>Calibri</vt:lpstr>
      <vt:lpstr>Calibri Light</vt:lpstr>
      <vt:lpstr>Cambria</vt:lpstr>
      <vt:lpstr>Office Theme</vt:lpstr>
      <vt:lpstr>Skills and Employment Course Induction</vt:lpstr>
      <vt:lpstr>Induction Outline</vt:lpstr>
      <vt:lpstr>Your Learning Entitlement</vt:lpstr>
      <vt:lpstr>PowerPoint Presentation</vt:lpstr>
      <vt:lpstr>The Individual Learning Plan (ILP)</vt:lpstr>
      <vt:lpstr>The Individual Learning Plan (continued)</vt:lpstr>
      <vt:lpstr>PowerPoint Presentation</vt:lpstr>
      <vt:lpstr>Progress, Careers, Learning and IAG/CEG</vt:lpstr>
      <vt:lpstr>PowerPoint Presentation</vt:lpstr>
      <vt:lpstr>PowerPoint Presentation</vt:lpstr>
      <vt:lpstr>Health and Safety Housekeeping</vt:lpstr>
      <vt:lpstr>PowerPoint Presentation</vt:lpstr>
      <vt:lpstr>Safeguarding</vt:lpstr>
      <vt:lpstr>Safeguarding British Values</vt:lpstr>
      <vt:lpstr>Safeguarding PREVENT</vt:lpstr>
      <vt:lpstr>Working Safely Online These basic measures will ensure you are safe whilst working online.</vt:lpstr>
      <vt:lpstr>Working Safely Online These basic measures will ensure you are safe whilst working online.</vt:lpstr>
      <vt:lpstr>Equality and Diversity</vt:lpstr>
      <vt:lpstr>Course Improvement and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Skills and Employment Course Induction</dc:title>
  <dc:creator>DAVIS, Vicky</dc:creator>
  <cp:lastModifiedBy>XHETANI, Amta</cp:lastModifiedBy>
  <cp:revision>123</cp:revision>
  <dcterms:created xsi:type="dcterms:W3CDTF">2021-03-19T14:51:13Z</dcterms:created>
  <dcterms:modified xsi:type="dcterms:W3CDTF">2023-07-26T13:31:21Z</dcterms:modified>
</cp:coreProperties>
</file>